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5.xml" ContentType="application/vnd.openxmlformats-officedocument.presentationml.tags+xml"/>
  <Override PartName="/ppt/notesSlides/notesSlide3.xml" ContentType="application/vnd.openxmlformats-officedocument.presentationml.notesSlide+xml"/>
  <Override PartName="/ppt/tags/tag4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47.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8.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9.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50.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omments/modernComment_26B0_6AEAD6B2.xml" ContentType="application/vnd.ms-powerpoint.comments+xml"/>
  <Override PartName="/ppt/comments/modernComment_2747_A593D1.xml" ContentType="application/vnd.ms-powerpoint.comments+xml"/>
  <Override PartName="/ppt/comments/modernComment_7BBF54F8_D9C1DCB8.xml" ContentType="application/vnd.ms-powerpoint.comments+xml"/>
  <Override PartName="/ppt/comments/modernComment_26C7_B049E02B.xml" ContentType="application/vnd.ms-powerpoint.comments+xml"/>
  <Override PartName="/ppt/comments/modernComment_7BBF54FA_BE09012E.xml" ContentType="application/vnd.ms-powerpoint.comments+xml"/>
  <Override PartName="/ppt/comments/modernComment_2710_B3691719.xml" ContentType="application/vnd.ms-powerpoint.comments+xml"/>
  <Override PartName="/ppt/comments/modernComment_2712_FF74EDD6.xml" ContentType="application/vnd.ms-powerpoint.comments+xml"/>
  <Override PartName="/ppt/comments/modernComment_10D_0.xml" ContentType="application/vnd.ms-powerpoint.comments+xml"/>
  <Override PartName="/ppt/comments/modernComment_2726_17CA2F24.xml" ContentType="application/vnd.ms-powerpoint.comments+xml"/>
  <Override PartName="/ppt/comments/modernComment_14E_F5F761DB.xml" ContentType="application/vnd.ms-powerpoint.comments+xml"/>
  <Override PartName="/ppt/comments/modernComment_2E9E_B021CD24.xml" ContentType="application/vnd.ms-powerpoint.comment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83"/>
  </p:notesMasterIdLst>
  <p:sldIdLst>
    <p:sldId id="2076138227" r:id="rId7"/>
    <p:sldId id="2076138228" r:id="rId8"/>
    <p:sldId id="2076138271" r:id="rId9"/>
    <p:sldId id="1841" r:id="rId10"/>
    <p:sldId id="2076138286" r:id="rId11"/>
    <p:sldId id="9897" r:id="rId12"/>
    <p:sldId id="2076137932" r:id="rId13"/>
    <p:sldId id="2076137928" r:id="rId14"/>
    <p:sldId id="9899" r:id="rId15"/>
    <p:sldId id="9902" r:id="rId16"/>
    <p:sldId id="10023" r:id="rId17"/>
    <p:sldId id="9901" r:id="rId18"/>
    <p:sldId id="2076137934" r:id="rId19"/>
    <p:sldId id="2076137930" r:id="rId20"/>
    <p:sldId id="9904" r:id="rId21"/>
    <p:sldId id="10055" r:id="rId22"/>
    <p:sldId id="2076136696" r:id="rId23"/>
    <p:sldId id="9927" r:id="rId24"/>
    <p:sldId id="2076136697" r:id="rId25"/>
    <p:sldId id="9905" r:id="rId26"/>
    <p:sldId id="9970" r:id="rId27"/>
    <p:sldId id="9983" r:id="rId28"/>
    <p:sldId id="10017" r:id="rId29"/>
    <p:sldId id="9984" r:id="rId30"/>
    <p:sldId id="9975" r:id="rId31"/>
    <p:sldId id="2451" r:id="rId32"/>
    <p:sldId id="2076137935" r:id="rId33"/>
    <p:sldId id="336" r:id="rId34"/>
    <p:sldId id="2076137927" r:id="rId35"/>
    <p:sldId id="335" r:id="rId36"/>
    <p:sldId id="9980" r:id="rId37"/>
    <p:sldId id="2076137925" r:id="rId38"/>
    <p:sldId id="265" r:id="rId39"/>
    <p:sldId id="266" r:id="rId40"/>
    <p:sldId id="2076138277" r:id="rId41"/>
    <p:sldId id="2076138230" r:id="rId42"/>
    <p:sldId id="2076138210" r:id="rId43"/>
    <p:sldId id="2076138234" r:id="rId44"/>
    <p:sldId id="2076138211" r:id="rId45"/>
    <p:sldId id="2076138235" r:id="rId46"/>
    <p:sldId id="2076138278" r:id="rId47"/>
    <p:sldId id="2076138287" r:id="rId48"/>
    <p:sldId id="2076138288" r:id="rId49"/>
    <p:sldId id="2076138289" r:id="rId50"/>
    <p:sldId id="2076138290" r:id="rId51"/>
    <p:sldId id="9999" r:id="rId52"/>
    <p:sldId id="10010" r:id="rId53"/>
    <p:sldId id="2076136698" r:id="rId54"/>
    <p:sldId id="10000" r:id="rId55"/>
    <p:sldId id="10001" r:id="rId56"/>
    <p:sldId id="10002" r:id="rId57"/>
    <p:sldId id="10049" r:id="rId58"/>
    <p:sldId id="269" r:id="rId59"/>
    <p:sldId id="2076137931" r:id="rId60"/>
    <p:sldId id="9903" r:id="rId61"/>
    <p:sldId id="10022" r:id="rId62"/>
    <p:sldId id="10012" r:id="rId63"/>
    <p:sldId id="334" r:id="rId64"/>
    <p:sldId id="270" r:id="rId65"/>
    <p:sldId id="2076138291" r:id="rId66"/>
    <p:sldId id="264" r:id="rId67"/>
    <p:sldId id="2076138293" r:id="rId68"/>
    <p:sldId id="2076138292" r:id="rId69"/>
    <p:sldId id="2076138280" r:id="rId70"/>
    <p:sldId id="2076138285" r:id="rId71"/>
    <p:sldId id="2076138232" r:id="rId72"/>
    <p:sldId id="2076138212" r:id="rId73"/>
    <p:sldId id="2076138237" r:id="rId74"/>
    <p:sldId id="2076138233" r:id="rId75"/>
    <p:sldId id="2076138213" r:id="rId76"/>
    <p:sldId id="2076138238" r:id="rId77"/>
    <p:sldId id="2076138214" r:id="rId78"/>
    <p:sldId id="2076138239" r:id="rId79"/>
    <p:sldId id="2076138240" r:id="rId80"/>
    <p:sldId id="258" r:id="rId81"/>
    <p:sldId id="2076138241"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F54C5AF8-F231-478B-8A06-931BED8BE545}">
          <p14:sldIdLst>
            <p14:sldId id="2076138227"/>
            <p14:sldId id="2076138228"/>
            <p14:sldId id="2076138271"/>
            <p14:sldId id="1841"/>
            <p14:sldId id="2076138286"/>
            <p14:sldId id="9897"/>
            <p14:sldId id="2076137932"/>
            <p14:sldId id="2076137928"/>
            <p14:sldId id="9899"/>
            <p14:sldId id="9902"/>
            <p14:sldId id="10023"/>
            <p14:sldId id="9901"/>
            <p14:sldId id="2076137934"/>
            <p14:sldId id="2076137930"/>
            <p14:sldId id="9904"/>
            <p14:sldId id="10055"/>
            <p14:sldId id="2076136696"/>
            <p14:sldId id="9927"/>
            <p14:sldId id="2076136697"/>
            <p14:sldId id="9905"/>
            <p14:sldId id="9970"/>
            <p14:sldId id="9983"/>
            <p14:sldId id="10017"/>
            <p14:sldId id="9984"/>
            <p14:sldId id="9975"/>
            <p14:sldId id="2451"/>
            <p14:sldId id="2076137935"/>
            <p14:sldId id="336"/>
            <p14:sldId id="2076137927"/>
            <p14:sldId id="335"/>
            <p14:sldId id="9980"/>
            <p14:sldId id="2076137925"/>
            <p14:sldId id="265"/>
            <p14:sldId id="266"/>
            <p14:sldId id="2076138277"/>
            <p14:sldId id="2076138230"/>
            <p14:sldId id="2076138210"/>
            <p14:sldId id="2076138234"/>
            <p14:sldId id="2076138211"/>
            <p14:sldId id="2076138235"/>
            <p14:sldId id="2076138278"/>
            <p14:sldId id="2076138287"/>
            <p14:sldId id="2076138288"/>
            <p14:sldId id="2076138289"/>
            <p14:sldId id="2076138290"/>
            <p14:sldId id="9999"/>
            <p14:sldId id="10010"/>
            <p14:sldId id="2076136698"/>
            <p14:sldId id="10000"/>
            <p14:sldId id="10001"/>
            <p14:sldId id="10002"/>
            <p14:sldId id="10049"/>
            <p14:sldId id="269"/>
            <p14:sldId id="2076137931"/>
            <p14:sldId id="9903"/>
            <p14:sldId id="10022"/>
            <p14:sldId id="10012"/>
            <p14:sldId id="334"/>
            <p14:sldId id="270"/>
            <p14:sldId id="2076138291"/>
            <p14:sldId id="264"/>
            <p14:sldId id="2076138293"/>
            <p14:sldId id="2076138292"/>
            <p14:sldId id="2076138280"/>
            <p14:sldId id="2076138285"/>
            <p14:sldId id="2076138232"/>
            <p14:sldId id="2076138212"/>
            <p14:sldId id="2076138237"/>
            <p14:sldId id="2076138233"/>
            <p14:sldId id="2076138213"/>
            <p14:sldId id="2076138238"/>
            <p14:sldId id="2076138214"/>
            <p14:sldId id="2076138239"/>
            <p14:sldId id="2076138240"/>
            <p14:sldId id="258"/>
            <p14:sldId id="207613824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084" autoAdjust="0"/>
  </p:normalViewPr>
  <p:slideViewPr>
    <p:cSldViewPr snapToGrid="0">
      <p:cViewPr varScale="1">
        <p:scale>
          <a:sx n="150" d="100"/>
          <a:sy n="150" d="100"/>
        </p:scale>
        <p:origin x="192" y="144"/>
      </p:cViewPr>
      <p:guideLst/>
    </p:cSldViewPr>
  </p:slideViewPr>
  <p:notesTextViewPr>
    <p:cViewPr>
      <p:scale>
        <a:sx n="3" d="2"/>
        <a:sy n="3" d="2"/>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theme" Target="theme/theme1.xml"/></Relationships>
</file>

<file path=ppt/comments/modernComment_10D_0.xml><?xml version="1.0" encoding="utf-8"?>
<p188:cmLst xmlns:a="http://schemas.openxmlformats.org/drawingml/2006/main" xmlns:r="http://schemas.openxmlformats.org/officeDocument/2006/relationships" xmlns:p188="http://schemas.microsoft.com/office/powerpoint/2018/8/main">
  <p188:cm id="{293460AC-E602-4D9D-86C6-16E94F369583}" authorId="{89C36E6D-4BBC-469A-7E66-BE766B102203}" created="2020-05-01T19:26:10.539">
    <ac:deMkLst xmlns:ac="http://schemas.microsoft.com/office/drawing/2013/main/command">
      <pc:docMk xmlns:pc="http://schemas.microsoft.com/office/powerpoint/2013/main/command"/>
      <pc:sldMk xmlns:pc="http://schemas.microsoft.com/office/powerpoint/2013/main/command" cId="0" sldId="269"/>
      <ac:spMk id="2" creationId="{00000000-0000-0000-0000-000000000000}"/>
    </ac:deMkLst>
    <p188:txBody>
      <a:bodyPr/>
      <a:lstStyle/>
      <a:p>
        <a:r>
          <a:rPr lang="en-US"/>
          <a:t>LOTS of reding content on this slide, is there any way to condense into bullets? if not, if this slide is going to be read through in full, then you need to use your energy to hold their attention</a:t>
        </a:r>
      </a:p>
    </p188:txBody>
  </p188:cm>
</p188:cmLst>
</file>

<file path=ppt/comments/modernComment_14E_F5F761DB.xml><?xml version="1.0" encoding="utf-8"?>
<p188:cmLst xmlns:a="http://schemas.openxmlformats.org/drawingml/2006/main" xmlns:r="http://schemas.openxmlformats.org/officeDocument/2006/relationships" xmlns:p188="http://schemas.microsoft.com/office/powerpoint/2018/8/main">
  <p188:cm id="{4714C10F-B3A0-4077-89E2-7D568F526E11}" authorId="{89C36E6D-4BBC-469A-7E66-BE766B102203}" created="2020-05-01T19:24:28.075">
    <ac:deMkLst xmlns:ac="http://schemas.microsoft.com/office/drawing/2013/main/command">
      <pc:docMk xmlns:pc="http://schemas.microsoft.com/office/powerpoint/2013/main/command"/>
      <pc:sldMk xmlns:pc="http://schemas.microsoft.com/office/powerpoint/2013/main/command" cId="4126630363" sldId="334"/>
      <ac:spMk id="2" creationId="{AE1899AE-2979-4E05-AC56-BA44B9D6B2B7}"/>
    </ac:deMkLst>
    <p188:txBody>
      <a:bodyPr/>
      <a:lstStyle/>
      <a:p>
        <a:r>
          <a:rPr lang="en-US"/>
          <a:t>LOTS of reding content on this slide, is there any way to condense into bullets? if not, if this slide is going to be read through in full, then you need to use your energy to hold their attention</a:t>
        </a:r>
      </a:p>
    </p188:txBody>
  </p188:cm>
</p188:cmLst>
</file>

<file path=ppt/comments/modernComment_26B0_6AEAD6B2.xml><?xml version="1.0" encoding="utf-8"?>
<p188:cmLst xmlns:a="http://schemas.openxmlformats.org/drawingml/2006/main" xmlns:r="http://schemas.openxmlformats.org/officeDocument/2006/relationships" xmlns:p188="http://schemas.microsoft.com/office/powerpoint/2018/8/main">
  <p188:cm id="{0D80A9CD-3DC9-441E-A053-6F5F128BD811}" authorId="{89C36E6D-4BBC-469A-7E66-BE766B102203}" created="2020-05-01T18:54:12.653">
    <ac:deMkLst xmlns:ac="http://schemas.microsoft.com/office/drawing/2013/main/command">
      <pc:docMk xmlns:pc="http://schemas.microsoft.com/office/powerpoint/2013/main/command"/>
      <pc:sldMk xmlns:pc="http://schemas.microsoft.com/office/powerpoint/2013/main/command" cId="1793775282" sldId="9904"/>
      <ac:graphicFrameMk id="16" creationId="{D7A156F7-25E5-41EF-B586-424F73FD69ED}"/>
    </ac:deMkLst>
    <p188:txBody>
      <a:bodyPr/>
      <a:lstStyle/>
      <a:p>
        <a:r>
          <a:rPr lang="en-US"/>
          <a:t>SUPER busy slide, unsure if all is going to be read through or not, but if this is a conceptual slide where you are summarizing the nature of these functions and letting the audience know they can review this in more detail on their own, then that should be ok. otherwise if you need to talk them through all of this, then make sure you are using your pointer and/or zoom view to help ensure they are focused on the part of slide you are referencing</a:t>
        </a:r>
      </a:p>
    </p188:txBody>
  </p188:cm>
</p188:cmLst>
</file>

<file path=ppt/comments/modernComment_26C7_B049E02B.xml><?xml version="1.0" encoding="utf-8"?>
<p188:cmLst xmlns:a="http://schemas.openxmlformats.org/drawingml/2006/main" xmlns:r="http://schemas.openxmlformats.org/officeDocument/2006/relationships" xmlns:p188="http://schemas.microsoft.com/office/powerpoint/2018/8/main">
  <p188:cm id="{8DFBCC57-6189-4BEF-BABD-A17903A4E895}" authorId="{30C98EB3-D430-7189-D220-C51C790661DC}" created="2020-05-01T22:47:56.427">
    <pc:sldMkLst xmlns:pc="http://schemas.microsoft.com/office/powerpoint/2013/main/command">
      <pc:docMk/>
      <pc:sldMk cId="2957631531" sldId="9927"/>
    </pc:sldMkLst>
    <p188:txBody>
      <a:bodyPr/>
      <a:lstStyle/>
      <a:p>
        <a:r>
          <a:rPr lang="en-US"/>
          <a:t>I would empasize the use-case here - that's what matters most on this slide</a:t>
        </a:r>
      </a:p>
    </p188:txBody>
  </p188:cm>
</p188:cmLst>
</file>

<file path=ppt/comments/modernComment_2710_B3691719.xml><?xml version="1.0" encoding="utf-8"?>
<p188:cmLst xmlns:a="http://schemas.openxmlformats.org/drawingml/2006/main" xmlns:r="http://schemas.openxmlformats.org/officeDocument/2006/relationships" xmlns:p188="http://schemas.microsoft.com/office/powerpoint/2018/8/main">
  <p188:cm id="{63360389-6F6B-4749-B3E3-7EDD461AB4E2}" authorId="{89C36E6D-4BBC-469A-7E66-BE766B102203}" created="2020-05-01T19:14:21.613">
    <ac:deMkLst xmlns:ac="http://schemas.microsoft.com/office/drawing/2013/main/command">
      <pc:docMk xmlns:pc="http://schemas.microsoft.com/office/powerpoint/2013/main/command"/>
      <pc:sldMk xmlns:pc="http://schemas.microsoft.com/office/powerpoint/2013/main/command" cId="3010008857" sldId="10000"/>
      <ac:picMk id="16" creationId="{FF47EBC3-BF97-456D-A9DB-9CEEA5E52E5F}"/>
    </ac:deMkLst>
    <p188:txBody>
      <a:bodyPr/>
      <a:lstStyle/>
      <a:p>
        <a:r>
          <a:rPr lang="en-US"/>
          <a:t>if the intent is for participants to follow along on the visual on the right, this is pretty small, could improve experience if you are able to zoom into that if you need them to follow along the detailed paths. will be visually challenging if not</a:t>
        </a:r>
      </a:p>
    </p188:txBody>
  </p188:cm>
</p188:cmLst>
</file>

<file path=ppt/comments/modernComment_2712_FF74EDD6.xml><?xml version="1.0" encoding="utf-8"?>
<p188:cmLst xmlns:a="http://schemas.openxmlformats.org/drawingml/2006/main" xmlns:r="http://schemas.openxmlformats.org/officeDocument/2006/relationships" xmlns:p188="http://schemas.microsoft.com/office/powerpoint/2018/8/main">
  <p188:cm id="{D296190A-64A0-433F-8EF0-106918B174B0}" authorId="{89C36E6D-4BBC-469A-7E66-BE766B102203}" created="2020-05-01T19:17:29.765">
    <ac:deMkLst xmlns:ac="http://schemas.microsoft.com/office/drawing/2013/main/command">
      <pc:docMk xmlns:pc="http://schemas.microsoft.com/office/powerpoint/2013/main/command"/>
      <pc:sldMk xmlns:pc="http://schemas.microsoft.com/office/powerpoint/2013/main/command" cId="4285853142" sldId="10002"/>
      <ac:picMk id="10" creationId="{8EC8EF7C-CC92-4A3E-8DA2-3C787F64DD7D}"/>
    </ac:deMkLst>
    <p188:txBody>
      <a:bodyPr/>
      <a:lstStyle/>
      <a:p>
        <a:r>
          <a:rPr lang="en-US"/>
          <a:t>same comment as on material views slide</a:t>
        </a:r>
      </a:p>
    </p188:txBody>
  </p188:cm>
</p188:cmLst>
</file>

<file path=ppt/comments/modernComment_2726_17CA2F24.xml><?xml version="1.0" encoding="utf-8"?>
<p188:cmLst xmlns:a="http://schemas.openxmlformats.org/drawingml/2006/main" xmlns:r="http://schemas.openxmlformats.org/officeDocument/2006/relationships" xmlns:p188="http://schemas.microsoft.com/office/powerpoint/2018/8/main">
  <p188:cm id="{832CC15F-EA22-4B00-A7DE-F2304CE57C3F}" authorId="{89C36E6D-4BBC-469A-7E66-BE766B102203}" created="2020-05-01T19:21:45.273">
    <ac:deMkLst xmlns:ac="http://schemas.microsoft.com/office/drawing/2013/main/command">
      <pc:docMk xmlns:pc="http://schemas.microsoft.com/office/powerpoint/2013/main/command"/>
      <pc:sldMk xmlns:pc="http://schemas.microsoft.com/office/powerpoint/2013/main/command" cId="399126308" sldId="10022"/>
      <ac:spMk id="90" creationId="{B17E7898-D75C-4CD2-97F0-3290FDA47CB1}"/>
    </ac:deMkLst>
    <p188:txBody>
      <a:bodyPr/>
      <a:lstStyle/>
      <a:p>
        <a:r>
          <a:rPr lang="en-US"/>
          <a:t>Way too much content visually for the brain to show all at once. Can you group pieces and reveal as you go? or alternatively red box around section 1, then section 2, then 3, as you move along</a:t>
        </a:r>
      </a:p>
    </p188:txBody>
  </p188:cm>
</p188:cmLst>
</file>

<file path=ppt/comments/modernComment_2747_A593D1.xml><?xml version="1.0" encoding="utf-8"?>
<p188:cmLst xmlns:a="http://schemas.openxmlformats.org/drawingml/2006/main" xmlns:r="http://schemas.openxmlformats.org/officeDocument/2006/relationships" xmlns:p188="http://schemas.microsoft.com/office/powerpoint/2018/8/main">
  <p188:cm id="{6D2954D2-E65A-4E9D-A3A1-ACDAA97D17AE}" authorId="{89C36E6D-4BBC-469A-7E66-BE766B102203}" created="2020-05-01T18:54:46.099">
    <pc:sldMkLst xmlns:pc="http://schemas.microsoft.com/office/powerpoint/2013/main/command">
      <pc:docMk/>
      <pc:sldMk cId="10851281" sldId="10055"/>
    </pc:sldMkLst>
    <p188:txBody>
      <a:bodyPr/>
      <a:lstStyle/>
      <a:p>
        <a:r>
          <a:rPr lang="en-US"/>
          <a:t>same comment as previous</a:t>
        </a:r>
      </a:p>
    </p188:txBody>
  </p188:cm>
</p188:cmLst>
</file>

<file path=ppt/comments/modernComment_2E9E_B021CD24.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comments/modernComment_7BBF54F8_D9C1DCB8.xml><?xml version="1.0" encoding="utf-8"?>
<p188:cmLst xmlns:a="http://schemas.openxmlformats.org/drawingml/2006/main" xmlns:r="http://schemas.openxmlformats.org/officeDocument/2006/relationships" xmlns:p188="http://schemas.microsoft.com/office/powerpoint/2018/8/main">
  <p188:cm id="{1FD78819-4DFC-4965-A62C-19C9D4FF84E5}" authorId="{89C36E6D-4BBC-469A-7E66-BE766B102203}" created="2020-05-01T18:54:52.898">
    <pc:sldMkLst xmlns:pc="http://schemas.microsoft.com/office/powerpoint/2013/main/command">
      <pc:docMk/>
      <pc:sldMk cId="3653360824" sldId="2076136696"/>
    </pc:sldMkLst>
    <p188:txBody>
      <a:bodyPr/>
      <a:lstStyle/>
      <a:p>
        <a:r>
          <a:rPr lang="en-US"/>
          <a:t>same comment as previous</a:t>
        </a:r>
      </a:p>
    </p188:txBody>
  </p188:cm>
</p188:cmLst>
</file>

<file path=ppt/comments/modernComment_7BBF54FA_BE09012E.xml><?xml version="1.0" encoding="utf-8"?>
<p188:cmLst xmlns:a="http://schemas.openxmlformats.org/drawingml/2006/main" xmlns:r="http://schemas.openxmlformats.org/officeDocument/2006/relationships" xmlns:p188="http://schemas.microsoft.com/office/powerpoint/2018/8/main">
  <p188:cm id="{21010324-3A4B-44CA-890D-24679FC5704E}" authorId="{30C98EB3-D430-7189-D220-C51C790661DC}" created="2020-05-01T23:26:01.353">
    <ac:deMkLst xmlns:ac="http://schemas.microsoft.com/office/drawing/2013/main/command">
      <pc:docMk xmlns:pc="http://schemas.microsoft.com/office/powerpoint/2013/main/command"/>
      <pc:sldMk xmlns:pc="http://schemas.microsoft.com/office/powerpoint/2013/main/command" cId="3188261166" sldId="2076136698"/>
      <ac:spMk id="6" creationId="{7EE837E0-6E4D-4D17-970F-7495754CF0C8}"/>
    </ac:deMkLst>
    <p188:txBody>
      <a:bodyPr/>
      <a:lstStyle/>
      <a:p>
        <a:r>
          <a:rPr lang="en-US"/>
          <a:t>Could probably condense the 2nd and 3rd bullet point to save space. all important info here though</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5/5/2020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temporary"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sql-data-warehouse/massively-parallel-processing-mpp-architecture#distributions"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docs.microsoft.com/sql/relational-databases/system-dynamic-management-views/sys-dm-pdw-request-steps-transact-sql" TargetMode="External"/><Relationship Id="rId4" Type="http://schemas.openxmlformats.org/officeDocument/2006/relationships/hyperlink" Target="https://docs.microsoft.com/sql/t-sql/database-console-commands/dbcc-pdw-showspaceused-transact-sql"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index"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5/5/2020 2:50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290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469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Because the risky part of the load is moving data from external storage into the SQL Pool – loading into a staging table (round robin/heap) ensures that the riskiest part of the load happens the fastest!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5/5/2020 2:50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53543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0" i="0" kern="1200" dirty="0">
                <a:solidFill>
                  <a:schemeClr val="tx1"/>
                </a:solidFill>
                <a:effectLst/>
                <a:latin typeface="+mn-lt"/>
                <a:ea typeface="+mn-ea"/>
                <a:cs typeface="+mn-cs"/>
              </a:rPr>
              <a:t>Shrink font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3253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396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Query Execution Time</a:t>
            </a:r>
          </a:p>
        </p:txBody>
      </p:sp>
      <p:sp>
        <p:nvSpPr>
          <p:cNvPr id="4" name="Slide Number Placeholder 3"/>
          <p:cNvSpPr>
            <a:spLocks noGrp="1"/>
          </p:cNvSpPr>
          <p:nvPr>
            <p:ph type="sldNum" sz="quarter" idx="5"/>
          </p:nvPr>
        </p:nvSpPr>
        <p:spPr/>
        <p:txBody>
          <a:bodyPr/>
          <a:lstStyle/>
          <a:p>
            <a:fld id="{67E65352-95B5-4433-84FB-24BF035F4B44}" type="slidenum">
              <a:rPr lang="en-US" smtClean="0"/>
              <a:t>19</a:t>
            </a:fld>
            <a:endParaRPr lang="en-US"/>
          </a:p>
        </p:txBody>
      </p:sp>
    </p:spTree>
    <p:extLst>
      <p:ext uri="{BB962C8B-B14F-4D97-AF65-F5344CB8AC3E}">
        <p14:creationId xmlns:p14="http://schemas.microsoft.com/office/powerpoint/2010/main" val="232320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2716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READ COMMITTED</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Specifies that statements cannot read data that has been modified but not committed by other transactions. This prevents dirty reads. Data can be changed by other transactions between individual statements within the current transaction, resulting in nonrepeatable reads or phantom data. This option is the SQL Server default.</a:t>
            </a:r>
          </a:p>
          <a:p>
            <a:r>
              <a:rPr lang="en-US" sz="1200" b="0" i="0" kern="1200" dirty="0">
                <a:solidFill>
                  <a:schemeClr val="tx1"/>
                </a:solidFill>
                <a:effectLst/>
                <a:latin typeface="+mn-lt"/>
                <a:ea typeface="+mn-ea"/>
                <a:cs typeface="+mn-cs"/>
              </a:rPr>
              <a:t>The behavior of READ COMMITTED depends on the setting of the READ_COMMITTED_SNAPSHOT database option: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READ_COMMITTED_SNAPSHOT is set to OFF (the default on SQL Server), the Database Engine uses shared locks to prevent other transactions from modifying rows while the current transaction is running a read operation. The shared locks also block the statement from reading rows modified by other transactions until the other transaction is completed. The shared lock type determines when it will be released. Row locks are released before the next row is processed. Page locks are released when the next page is read, and table locks are released when the statement finishes.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READ_COMMITTED_SNAPSHOT is set to ON (the default on SQL Azure Database), the Database Engine uses row versioning to present each statement with a </a:t>
            </a:r>
            <a:r>
              <a:rPr lang="en-US" sz="1200" b="0" i="0" kern="1200" dirty="0" err="1">
                <a:solidFill>
                  <a:schemeClr val="tx1"/>
                </a:solidFill>
                <a:effectLst/>
                <a:latin typeface="+mn-lt"/>
                <a:ea typeface="+mn-ea"/>
                <a:cs typeface="+mn-cs"/>
              </a:rPr>
              <a:t>transactionally</a:t>
            </a:r>
            <a:r>
              <a:rPr lang="en-US" sz="1200" b="0" i="0" kern="1200" dirty="0">
                <a:solidFill>
                  <a:schemeClr val="tx1"/>
                </a:solidFill>
                <a:effectLst/>
                <a:latin typeface="+mn-lt"/>
                <a:ea typeface="+mn-ea"/>
                <a:cs typeface="+mn-cs"/>
              </a:rPr>
              <a:t> consistent snapshot of the data as it existed at the start of the statement. Locks are not used to protect the data from updates by other transactions.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https://docs.microsoft.com/en-us/sql/t-sql/statements/set-transaction-isolation-level-transact-sql?view=sql-server-2017</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419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0113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01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2</a:t>
            </a:fld>
            <a:endParaRPr lang="en-US"/>
          </a:p>
        </p:txBody>
      </p:sp>
    </p:spTree>
    <p:extLst>
      <p:ext uri="{BB962C8B-B14F-4D97-AF65-F5344CB8AC3E}">
        <p14:creationId xmlns:p14="http://schemas.microsoft.com/office/powerpoint/2010/main" val="4002789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8987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to expect</a:t>
            </a:r>
          </a:p>
          <a:p>
            <a:r>
              <a:rPr lang="en-US" sz="1200" b="0" i="0" kern="1200" dirty="0">
                <a:solidFill>
                  <a:schemeClr val="tx1"/>
                </a:solidFill>
                <a:effectLst/>
                <a:latin typeface="+mn-lt"/>
                <a:ea typeface="+mn-ea"/>
                <a:cs typeface="+mn-cs"/>
              </a:rPr>
              <a:t>SQL Data Warehouse supports many of the T-SQL features that are used in SQL Server. More importantly, there are scale-out specific features that you can use to maximize the performance of your solution.</a:t>
            </a:r>
          </a:p>
          <a:p>
            <a:r>
              <a:rPr lang="en-US" sz="1200" b="0" i="0" kern="1200" dirty="0">
                <a:solidFill>
                  <a:schemeClr val="tx1"/>
                </a:solidFill>
                <a:effectLst/>
                <a:latin typeface="+mn-lt"/>
                <a:ea typeface="+mn-ea"/>
                <a:cs typeface="+mn-cs"/>
              </a:rPr>
              <a:t>However, to maintain the scale and performance of SQL Data Warehouse there are also some features and functionality that have behavioral differences and others that are not supported.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Introducing stored procedures</a:t>
            </a:r>
          </a:p>
          <a:p>
            <a:r>
              <a:rPr lang="en-US" sz="1200" b="0" i="0" kern="1200" dirty="0">
                <a:solidFill>
                  <a:schemeClr val="tx1"/>
                </a:solidFill>
                <a:effectLst/>
                <a:latin typeface="+mn-lt"/>
                <a:ea typeface="+mn-ea"/>
                <a:cs typeface="+mn-cs"/>
              </a:rPr>
              <a:t>Stored procedures are a great way for encapsulating your SQL code; storing it close to your data in the data warehouse. Stored procedures help developers modularize their solutions by encapsulating the code into manageable units; facilitating greater reusability of code. Each stored procedure can also accept parameters to make them even more flexible.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SQL Data Warehouse provides a simplified and streamlined stored procedure implementation. The biggest difference compared to SQL Server is that the stored procedure is not pre-compiled code. In data warehouses, the compilation time is small in comparison to the time it takes to run queries against large data volumes. It is more important to ensure the stored procedure code is correctly optimized for large queries. The goal is to save hours, minutes, and seconds, not milliseconds. It is therefore more helpful to think of stored procedures as containers for SQL logic.</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SQL Data Warehouse executes your stored procedure, the SQL statements are parsed, translated, and optimized at run time. During this process, each statement is converted into distributed queries. The SQL code that is executed against the data is different than the query submitted.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https://docs.microsoft.com/en-us/azure/sql-data-warehouse/sql-data-warehouse-develop-stored-procedures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9418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Some of their data contains columns in the JSON format, how could they flatten these hierarchical fields to a tabular structure?</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can use Azure Synapse SQL serverless along with the T-SQL OPENJSON, JSON_VALUE, and JSON_QUERY statements.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approach can they use to update the JSON data?</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can use JSON_MODIFY with the UPDATE statement.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In some of their queries, they are OK trading off speed of returning counts for a small reduction in accuracy. How might they do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the APPROXIMATE_COUNT_DISTINCT statement which uses the HyperLogLog to return a result with an average 2% accuracy of the true cardinality. For example, if COUNT(DISTINCT) returns 1,000,000, then with approximate execution you will get a value between 999,736 to 1,016,234.</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3789858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are the typical issues they should look out for with regards to distributed table design for the following scenarios?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Their smallest fact table exceeds several GB’s and by their nature experiences frequent inserts.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 hash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hash-distributed table distributes table rows across the Compute nodes by using a deterministic hash function to assign each row to one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Hash-distributed tables work well for large fact tables in a star schema. They can have very large numbers of rows and still achieve high performance.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Consider using a hash-distributed table when:</a:t>
            </a:r>
          </a:p>
          <a:p>
            <a:r>
              <a:rPr lang="en-US" sz="1200" b="0" i="0" u="none" strike="noStrike" kern="1200" dirty="0">
                <a:solidFill>
                  <a:schemeClr val="tx1"/>
                </a:solidFill>
                <a:effectLst/>
                <a:latin typeface="+mn-lt"/>
                <a:ea typeface="+mn-ea"/>
                <a:cs typeface="+mn-cs"/>
              </a:rPr>
              <a:t>	The table size on disk is more than 2 GB.</a:t>
            </a:r>
          </a:p>
          <a:p>
            <a:pPr lvl="2"/>
            <a:r>
              <a:rPr lang="en-US" sz="1200" b="0" i="0" u="none" strike="noStrike" kern="1200" dirty="0">
                <a:solidFill>
                  <a:schemeClr val="tx1"/>
                </a:solidFill>
                <a:effectLst/>
                <a:latin typeface="+mn-lt"/>
                <a:ea typeface="+mn-ea"/>
                <a:cs typeface="+mn-cs"/>
              </a:rPr>
              <a:t>The table has frequent insert, update, and delete operations.</a:t>
            </a:r>
          </a:p>
          <a:p>
            <a:pPr lvl="2"/>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As they develop the data warehouse, the WWI data team identified some tables created from the raw input that might be useful, but they don’t currently join to other tables and they are not sure of the best columns they should use for distributing the data.</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round-robin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Consider using the round-robin distribution for your table in the following scenarios:</a:t>
            </a:r>
          </a:p>
          <a:p>
            <a:pPr lvl="2"/>
            <a:r>
              <a:rPr lang="en-US" sz="1200" b="0" i="0" u="none" strike="noStrike" kern="1200" dirty="0">
                <a:solidFill>
                  <a:schemeClr val="tx1"/>
                </a:solidFill>
                <a:effectLst/>
                <a:latin typeface="+mn-lt"/>
                <a:ea typeface="+mn-ea"/>
                <a:cs typeface="+mn-cs"/>
              </a:rPr>
              <a:t>When getting started as a simple starting point since it is the default</a:t>
            </a:r>
          </a:p>
          <a:p>
            <a:pPr lvl="2"/>
            <a:r>
              <a:rPr lang="en-US" sz="1200" b="0" i="0" u="none" strike="noStrike" kern="1200" dirty="0">
                <a:solidFill>
                  <a:schemeClr val="tx1"/>
                </a:solidFill>
                <a:effectLst/>
                <a:latin typeface="+mn-lt"/>
                <a:ea typeface="+mn-ea"/>
                <a:cs typeface="+mn-cs"/>
              </a:rPr>
              <a:t>If there is no obvious joining key</a:t>
            </a:r>
          </a:p>
          <a:p>
            <a:pPr lvl="2"/>
            <a:r>
              <a:rPr lang="en-US" sz="1200" b="0" i="0" u="none" strike="noStrike" kern="1200" dirty="0">
                <a:solidFill>
                  <a:schemeClr val="tx1"/>
                </a:solidFill>
                <a:effectLst/>
                <a:latin typeface="+mn-lt"/>
                <a:ea typeface="+mn-ea"/>
                <a:cs typeface="+mn-cs"/>
              </a:rPr>
              <a:t>If there is not good candidate column for hash distributing the table</a:t>
            </a:r>
          </a:p>
          <a:p>
            <a:pPr lvl="2"/>
            <a:r>
              <a:rPr lang="en-US" sz="1200" b="0" i="0" u="none" strike="noStrike" kern="1200" dirty="0">
                <a:solidFill>
                  <a:schemeClr val="tx1"/>
                </a:solidFill>
                <a:effectLst/>
                <a:latin typeface="+mn-lt"/>
                <a:ea typeface="+mn-ea"/>
                <a:cs typeface="+mn-cs"/>
              </a:rPr>
              <a:t>If the table does not share a common join key with other tables</a:t>
            </a:r>
          </a:p>
          <a:p>
            <a:pPr lvl="2"/>
            <a:r>
              <a:rPr lang="en-US" sz="1200" b="0" i="0" u="none" strike="noStrike" kern="1200" dirty="0">
                <a:solidFill>
                  <a:schemeClr val="tx1"/>
                </a:solidFill>
                <a:effectLst/>
                <a:latin typeface="+mn-lt"/>
                <a:ea typeface="+mn-ea"/>
                <a:cs typeface="+mn-cs"/>
              </a:rPr>
              <a:t>If the join is less significant than other joins in the query</a:t>
            </a:r>
          </a:p>
          <a:p>
            <a:pPr lvl="2"/>
            <a:r>
              <a:rPr lang="en-US" sz="1200" b="0" i="0" u="none" strike="noStrike" kern="1200" dirty="0">
                <a:solidFill>
                  <a:schemeClr val="tx1"/>
                </a:solidFill>
                <a:effectLst/>
                <a:latin typeface="+mn-lt"/>
                <a:ea typeface="+mn-ea"/>
                <a:cs typeface="+mn-cs"/>
              </a:rPr>
              <a:t>When the table is a temporary staging table</a:t>
            </a:r>
          </a:p>
          <a:p>
            <a:pPr lvl="2"/>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Their data engineers sometimes use temporary staging tables in their data preparation.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 round-robin distributed table.</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They have lookup tables that range from several hundred MBs to 1.5 GBs.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using replicated tables.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p:txBody>
      </p:sp>
      <p:sp>
        <p:nvSpPr>
          <p:cNvPr id="4" name="Slide Number Placeholder 3"/>
          <p:cNvSpPr>
            <a:spLocks noGrp="1"/>
          </p:cNvSpPr>
          <p:nvPr>
            <p:ph type="sldNum" sz="quarter" idx="5"/>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4244749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By default, auto update statistics are configured to be synchronous but can be configured to be asynchronous operations</a:t>
            </a:r>
          </a:p>
          <a:p>
            <a:pPr marL="171450" indent="-171450">
              <a:buFont typeface="Arial" panose="020B0604020202020204" pitchFamily="34" charset="0"/>
              <a:buChar char="•"/>
            </a:pPr>
            <a:r>
              <a:rPr lang="en-US"/>
              <a:t>Statistics are updated opportunistically when queries are run.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995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5/5/2020 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36</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5/5/2020 2:50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5/5/2020 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Clustered Columnstore, Clustered index (and non-clustered index), Heap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5/5/2020 2:50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187217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5/5/2020 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5/5/2020 2:50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Their downstream reports are used by many users, which often means the same query is being executed repeatedly against data that does not change that often. What can WWI to improve the performance of these types of queries? How does this approach work when the underlying data changes?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result-set caching.</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Cache the results of a query in provisioned Azure Synapse SQL Pool storage. This enables interactive response times for repetitive queries against tables with infrequent data changes.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 result-set cache persists even if SQL pool is paused and resumed later.</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Query cache is invalidated and refreshed when underlying table data or query code changes.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Result cache is evicted regularly based on a time-aware least recently used algorithm (TLRU).</a:t>
            </a:r>
          </a:p>
        </p:txBody>
      </p:sp>
      <p:sp>
        <p:nvSpPr>
          <p:cNvPr id="4" name="Slide Number Placeholder 3"/>
          <p:cNvSpPr>
            <a:spLocks noGrp="1"/>
          </p:cNvSpPr>
          <p:nvPr>
            <p:ph type="sldNum" sz="quarter" idx="5"/>
          </p:nvPr>
        </p:nvSpPr>
        <p:spPr/>
        <p:txBody>
          <a:bodyPr/>
          <a:lstStyle/>
          <a:p>
            <a:fld id="{0998D5BB-B127-481F-BC0A-2F77C576BB34}" type="slidenum">
              <a:rPr lang="en-US" smtClean="0"/>
              <a:t>45</a:t>
            </a:fld>
            <a:endParaRPr lang="en-US"/>
          </a:p>
        </p:txBody>
      </p:sp>
    </p:spTree>
    <p:extLst>
      <p:ext uri="{BB962C8B-B14F-4D97-AF65-F5344CB8AC3E}">
        <p14:creationId xmlns:p14="http://schemas.microsoft.com/office/powerpoint/2010/main" val="37898583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70467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6265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Current Limitations:</a:t>
            </a:r>
          </a:p>
          <a:p>
            <a:pPr marL="171450" indent="-171450">
              <a:buFont typeface="Arial" panose="020B0604020202020204" pitchFamily="34" charset="0"/>
              <a:buChar char="•"/>
            </a:pPr>
            <a:r>
              <a:rPr lang="en-US" b="0"/>
              <a:t>If MIN/MAX aggregates are used in the SELECT list, the indexed view will automatically be disabled when UPDATE and DELETE occur in the referenced base tables. Run ALTER INDEX with REBUILD to re-enable the indexed view</a:t>
            </a:r>
          </a:p>
          <a:p>
            <a:pPr marL="171450" indent="-171450">
              <a:buFont typeface="Arial" panose="020B0604020202020204" pitchFamily="34" charset="0"/>
              <a:buChar char="•"/>
            </a:pPr>
            <a:r>
              <a:rPr lang="en-US" b="0"/>
              <a:t>Only INNER JOIN is supported</a:t>
            </a:r>
          </a:p>
          <a:p>
            <a:pPr marL="171450" indent="-171450">
              <a:buFont typeface="Arial" panose="020B0604020202020204" pitchFamily="34" charset="0"/>
              <a:buChar char="•"/>
            </a:pPr>
            <a:r>
              <a:rPr lang="en-US" b="0"/>
              <a:t>Only HASH and ROUND_ROBIN distributions are supported</a:t>
            </a:r>
          </a:p>
          <a:p>
            <a:pPr marL="171450" indent="-171450">
              <a:buFont typeface="Arial" panose="020B0604020202020204" pitchFamily="34" charset="0"/>
              <a:buChar char="•"/>
            </a:pPr>
            <a:r>
              <a:rPr lang="en-US" b="0"/>
              <a:t>Only CLUSTERED COLUMNSTORE INDEX is supported</a:t>
            </a:r>
          </a:p>
          <a:p>
            <a:pPr marL="171450" indent="-171450">
              <a:buFont typeface="Arial" panose="020B0604020202020204" pitchFamily="34" charset="0"/>
              <a:buChar char="•"/>
            </a:pPr>
            <a:r>
              <a:rPr lang="en-US" b="0"/>
              <a:t>ALTER VIEW is not supported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9322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0355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5542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4382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Clustered </a:t>
            </a:r>
            <a:r>
              <a:rPr lang="en-US" sz="1200" b="1" i="0" kern="1200" err="1">
                <a:solidFill>
                  <a:schemeClr val="tx1"/>
                </a:solidFill>
                <a:effectLst/>
                <a:latin typeface="+mn-lt"/>
                <a:ea typeface="+mn-ea"/>
                <a:cs typeface="+mn-cs"/>
              </a:rPr>
              <a:t>columnstore</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By default, SQL Data Warehouse creates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index when no index options are specified on a table.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offer both the highest level of data compression as well as the best overall query performance.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will generally outperform clustered index or heap tables and are usually the best choice for large tables. For these reasons,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is the best place to start when you are unsure of how to index your table.</a:t>
            </a:r>
          </a:p>
          <a:p>
            <a:r>
              <a:rPr lang="en-US" sz="1200" b="0" i="0" kern="1200">
                <a:solidFill>
                  <a:schemeClr val="tx1"/>
                </a:solidFill>
                <a:effectLst/>
                <a:latin typeface="+mn-lt"/>
                <a:ea typeface="+mn-ea"/>
                <a:cs typeface="+mn-cs"/>
              </a:rPr>
              <a:t>There are a few scenarios where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may not be a good option:</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do not support varchar(max), </a:t>
            </a:r>
            <a:r>
              <a:rPr lang="en-US" sz="1200" b="0" i="0" kern="1200" err="1">
                <a:solidFill>
                  <a:schemeClr val="tx1"/>
                </a:solidFill>
                <a:effectLst/>
                <a:latin typeface="+mn-lt"/>
                <a:ea typeface="+mn-ea"/>
                <a:cs typeface="+mn-cs"/>
              </a:rPr>
              <a:t>nvarchar</a:t>
            </a:r>
            <a:r>
              <a:rPr lang="en-US" sz="1200" b="0" i="0" kern="1200">
                <a:solidFill>
                  <a:schemeClr val="tx1"/>
                </a:solidFill>
                <a:effectLst/>
                <a:latin typeface="+mn-lt"/>
                <a:ea typeface="+mn-ea"/>
                <a:cs typeface="+mn-cs"/>
              </a:rPr>
              <a:t>(max) and </a:t>
            </a:r>
            <a:r>
              <a:rPr lang="en-US" sz="1200" b="0" i="0" kern="1200" err="1">
                <a:solidFill>
                  <a:schemeClr val="tx1"/>
                </a:solidFill>
                <a:effectLst/>
                <a:latin typeface="+mn-lt"/>
                <a:ea typeface="+mn-ea"/>
                <a:cs typeface="+mn-cs"/>
              </a:rPr>
              <a:t>varbinary</a:t>
            </a:r>
            <a:r>
              <a:rPr lang="en-US" sz="1200" b="0" i="0" kern="1200">
                <a:solidFill>
                  <a:schemeClr val="tx1"/>
                </a:solidFill>
                <a:effectLst/>
                <a:latin typeface="+mn-lt"/>
                <a:ea typeface="+mn-ea"/>
                <a:cs typeface="+mn-cs"/>
              </a:rPr>
              <a:t>(max). Consider heap or clustered index instead.</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may be less efficient for transient data. Consider heap and perhaps even temporary tables.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Small tables with less than 100 million rows. Consider heap tables.</a:t>
            </a:r>
          </a:p>
          <a:p>
            <a:endParaRPr lang="en-US" sz="1200" b="0" i="0" kern="1200">
              <a:solidFill>
                <a:schemeClr val="tx1"/>
              </a:solidFill>
              <a:effectLst/>
              <a:latin typeface="+mn-lt"/>
              <a:ea typeface="+mn-ea"/>
              <a:cs typeface="+mn-cs"/>
            </a:endParaRPr>
          </a:p>
          <a:p>
            <a:endParaRPr lang="en-US" sz="1200" b="1"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Clustered and </a:t>
            </a:r>
            <a:r>
              <a:rPr lang="en-US" sz="1200" b="1" i="0" kern="1200" err="1">
                <a:solidFill>
                  <a:schemeClr val="tx1"/>
                </a:solidFill>
                <a:effectLst/>
                <a:latin typeface="+mn-lt"/>
                <a:ea typeface="+mn-ea"/>
                <a:cs typeface="+mn-cs"/>
              </a:rPr>
              <a:t>nonclustered</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Clustered indexes may outperform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when a single row needs to be quickly retrieved. For queries where a single or very few row lookup is required to performance with extreme speed, consider a cluster index or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secondary index. The disadvantage to using a clustered index is that only queries that benefit are the ones that use a highly selective filter on the clustered index column. To improve filter on other columns a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index can be added to other columns. However, each index which is added to a table adds both space and processing time to loads.</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Heap tables</a:t>
            </a:r>
          </a:p>
          <a:p>
            <a:r>
              <a:rPr lang="en-US" sz="1200" b="0" i="0" kern="1200">
                <a:solidFill>
                  <a:schemeClr val="tx1"/>
                </a:solidFill>
                <a:effectLst/>
                <a:latin typeface="+mn-lt"/>
                <a:ea typeface="+mn-ea"/>
                <a:cs typeface="+mn-cs"/>
              </a:rPr>
              <a:t>When you are temporarily landing data on SQL Data Warehouse, you may find that using a heap table makes the overall process faster. This is because loads to heaps are faster than to index tables and in some cases the subsequent read can be done from cache. If you are loading data only to stage it before running more transformations, loading the table to heap table is much faster than loading the data to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 In addition, loading data to a </a:t>
            </a:r>
            <a:r>
              <a:rPr lang="en-US" sz="1200" b="0" i="0" u="sng" kern="1200">
                <a:solidFill>
                  <a:schemeClr val="tx1"/>
                </a:solidFill>
                <a:effectLst/>
                <a:latin typeface="+mn-lt"/>
                <a:ea typeface="+mn-ea"/>
                <a:cs typeface="+mn-cs"/>
                <a:hlinkClick r:id="rId3"/>
              </a:rPr>
              <a:t>temporary table</a:t>
            </a:r>
            <a:r>
              <a:rPr lang="en-US" sz="1200" b="0" i="0" kern="1200">
                <a:solidFill>
                  <a:schemeClr val="tx1"/>
                </a:solidFill>
                <a:effectLst/>
                <a:latin typeface="+mn-lt"/>
                <a:ea typeface="+mn-ea"/>
                <a:cs typeface="+mn-cs"/>
              </a:rPr>
              <a:t> loads faster than loading a table to permanent storage.</a:t>
            </a:r>
          </a:p>
          <a:p>
            <a:r>
              <a:rPr lang="en-US" sz="1200" b="0" i="0" kern="1200">
                <a:solidFill>
                  <a:schemeClr val="tx1"/>
                </a:solidFill>
                <a:effectLst/>
                <a:latin typeface="+mn-lt"/>
                <a:ea typeface="+mn-ea"/>
                <a:cs typeface="+mn-cs"/>
              </a:rPr>
              <a:t>For small lookup tables, less than 100 million rows, often heap tables make sense. Cluster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begin to achieve optimal compression once there is more than 100 million rows.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https://docs.microsoft.com/en-us/azure/sql-data-warehouse/sql-data-warehouse-tables-index</a:t>
            </a:r>
          </a:p>
          <a:p>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573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015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5/5/2020 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5615599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006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Their sales transaction dataset exceeds a billion rows. For their downstream reporting queries, they need to be able to join, project and filter these rows in no longer than 10s of seconds. WWI is concerned their data is just too big to do this.</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specific indexing techniques should they use to reach this kind of performance for their fact tables? Why?</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Indexes. As they offer the highest level of data compression and best overall query performance,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indexes are usually the best choice for large tables such as fact tables.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Would you recommend the same approach for tables they have with less than 100 million rows?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No. For "small" tables with less than 100 million rows, they should consider Heap tables.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How should they configure indexes on their smaller lookup tables (e.g., those that contain store names and addresses)?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using Heap tables. For small lookup tables, less than 100 million rows, often heap tables make sense. Cluster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tables begin to achieve optimal compression once there is more than 100 million rows.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would you suggest for their larger lookup tables that are used just for point lookups that retrieve only a single row? How could they makes these more flexible so that queries filtering against different sets of columns would still yield efficient lookups?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Use clustered indexes. Clustered indexes may outperform 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tables when a single row needs to be quickly retrieved. For queries where a single or a very few number of rows to lookup is required to perform with extreme speed, consider a clustered index or non-clustered secondary index.</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disadvantage to using a clustered index is that the only queries that benefit are the ones that use a highly selective filter on the clustered index column. To improve filter performance on other columns, a non-clustered index can be added to other columns.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However, be aware that each index which is added to a table adds both space and processing time to data loads.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should they use for the fastest loading of staging tables?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58</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5/5/2020 2:50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36102896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5/5/2020 2:50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5661449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5/5/2020 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66</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5/5/2020 2:50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69</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5/5/2020 2:50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10959741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5/5/2020 2:50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5/5/2020 2:50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4391606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74</a:t>
            </a:fld>
            <a:endParaRPr lang="en-US"/>
          </a:p>
        </p:txBody>
      </p:sp>
    </p:spTree>
    <p:extLst>
      <p:ext uri="{BB962C8B-B14F-4D97-AF65-F5344CB8AC3E}">
        <p14:creationId xmlns:p14="http://schemas.microsoft.com/office/powerpoint/2010/main" val="737734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4768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PERFORMANCE for both! A well designed and optimized Azure Synapse can blow away the competition but falling prey to common performance pitfalls can hurt our chances.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5/5/2020 2:50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53543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distributed table appears as a single table, but the rows are actually stored across 60 distributions. The rows are distributed with a hash or round-robin algorithm.</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Hash distributed</a:t>
            </a:r>
          </a:p>
          <a:p>
            <a:r>
              <a:rPr lang="en-US" sz="1200" b="0" i="0" kern="1200" dirty="0">
                <a:solidFill>
                  <a:schemeClr val="tx1"/>
                </a:solidFill>
                <a:effectLst/>
                <a:latin typeface="+mn-lt"/>
                <a:ea typeface="+mn-ea"/>
                <a:cs typeface="+mn-cs"/>
              </a:rPr>
              <a:t>A hash-distributed table distributes table rows across the Compute nodes by using a deterministic hash function to assign each row to one </a:t>
            </a:r>
            <a:r>
              <a:rPr lang="en-US" sz="1200" b="0" i="0" u="sng" kern="1200" dirty="0">
                <a:solidFill>
                  <a:schemeClr val="tx1"/>
                </a:solidFill>
                <a:effectLst/>
                <a:latin typeface="+mn-lt"/>
                <a:ea typeface="+mn-ea"/>
                <a:cs typeface="+mn-cs"/>
                <a:hlinkClick r:id="rId3"/>
              </a:rPr>
              <a:t>distribution</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r>
              <a:rPr lang="en-US" sz="1200" b="0" i="0" kern="1200" dirty="0">
                <a:solidFill>
                  <a:schemeClr val="tx1"/>
                </a:solidFill>
                <a:effectLst/>
                <a:latin typeface="+mn-lt"/>
                <a:ea typeface="+mn-ea"/>
                <a:cs typeface="+mn-cs"/>
              </a:rPr>
              <a:t>Hash-distributed tables work well for large fact tables in a star schema. They can have very large numbers of rows and still achieve high performance. There are, of course, some design considerations that help you to get the performance the distributed system is designed to provide. Choosing a good distribution column is one such consideration that is described in this article.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hash-distributed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more than 2 GB.</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has frequent insert, update, and delete operations.</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Round-robin distributed</a:t>
            </a:r>
          </a:p>
          <a:p>
            <a:r>
              <a:rPr lang="en-US" sz="1200" b="0" i="0"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r>
              <a:rPr lang="en-US" sz="1200" b="0" i="0"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the round-robin distribution for your table in the following scenarios: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getting started as a simple starting point since it is the default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 obvious joining key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not good candidate column for hash distributing the table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table does not share a common join key with other tables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join is less significant than other joins in the query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the table is a temporary staging table</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Replicated Tables</a:t>
            </a:r>
          </a:p>
          <a:p>
            <a:r>
              <a:rPr lang="en-US" sz="1200" b="0" i="0"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a:p>
            <a:r>
              <a:rPr lang="en-US" sz="1200" b="0" i="0" kern="1200" dirty="0">
                <a:solidFill>
                  <a:schemeClr val="tx1"/>
                </a:solidFill>
                <a:effectLst/>
                <a:latin typeface="+mn-lt"/>
                <a:ea typeface="+mn-ea"/>
                <a:cs typeface="+mn-cs"/>
              </a:rPr>
              <a:t>Replicated tables work well for small dimension tables in a star schema. Dimension tables are usually of a size that makes it feasible to store and maintain multiple copies. Dimensions store descriptive data that changes slowly, such as customer name and address, and product details. The slowly changing nature of the data leads to fewer rebuilds of the replicated table.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replicated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less than 2 GB, regardless of the number of rows. To find the size of a table, you can use the </a:t>
            </a:r>
            <a:r>
              <a:rPr lang="en-US" sz="1200" b="0" i="0" u="none" strike="noStrike" kern="1200" dirty="0">
                <a:solidFill>
                  <a:schemeClr val="tx1"/>
                </a:solidFill>
                <a:effectLst/>
                <a:latin typeface="+mn-lt"/>
                <a:ea typeface="+mn-ea"/>
                <a:cs typeface="+mn-cs"/>
                <a:hlinkClick r:id="rId4"/>
              </a:rPr>
              <a:t>DBCC PDW_SHOWSPACEUSED</a:t>
            </a:r>
            <a:r>
              <a:rPr lang="en-US" sz="1200" b="0" i="0" kern="1200" dirty="0">
                <a:solidFill>
                  <a:schemeClr val="tx1"/>
                </a:solidFill>
                <a:effectLst/>
                <a:latin typeface="+mn-lt"/>
                <a:ea typeface="+mn-ea"/>
                <a:cs typeface="+mn-cs"/>
              </a:rPr>
              <a:t> command: DBCC PDW_SHOWSPACEUSED('</a:t>
            </a:r>
            <a:r>
              <a:rPr lang="en-US" sz="1200" b="0" i="0" kern="1200" dirty="0" err="1">
                <a:solidFill>
                  <a:schemeClr val="tx1"/>
                </a:solidFill>
                <a:effectLst/>
                <a:latin typeface="+mn-lt"/>
                <a:ea typeface="+mn-ea"/>
                <a:cs typeface="+mn-cs"/>
              </a:rPr>
              <a:t>ReplTableCandidate</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is used in joins that would otherwise require data movement. When joining tables that are not distributed on the same column, such as a hash-distributed table to a round-robin table, data movement is required to complete the query. If one of the tables is small, consider a replicated table. We recommend using replicated tables instead of round-robin tables in most cases. To view data movement operations in query plans, use </a:t>
            </a:r>
            <a:r>
              <a:rPr lang="en-US" sz="1200" b="0" i="0" u="none" strike="noStrike" kern="1200" dirty="0" err="1">
                <a:solidFill>
                  <a:schemeClr val="tx1"/>
                </a:solidFill>
                <a:effectLst/>
                <a:latin typeface="+mn-lt"/>
                <a:ea typeface="+mn-ea"/>
                <a:cs typeface="+mn-cs"/>
                <a:hlinkClick r:id="rId5"/>
              </a:rPr>
              <a:t>sys.dm_pdw_request_steps</a:t>
            </a:r>
            <a:r>
              <a:rPr lang="en-US" sz="1200" b="0" i="0" kern="1200" dirty="0">
                <a:solidFill>
                  <a:schemeClr val="tx1"/>
                </a:solidFill>
                <a:effectLst/>
                <a:latin typeface="+mn-lt"/>
                <a:ea typeface="+mn-ea"/>
                <a:cs typeface="+mn-cs"/>
              </a:rPr>
              <a:t>. The </a:t>
            </a:r>
            <a:r>
              <a:rPr lang="en-US" sz="1200" b="0" i="0" kern="1200" dirty="0" err="1">
                <a:solidFill>
                  <a:schemeClr val="tx1"/>
                </a:solidFill>
                <a:effectLst/>
                <a:latin typeface="+mn-lt"/>
                <a:ea typeface="+mn-ea"/>
                <a:cs typeface="+mn-cs"/>
              </a:rPr>
              <a:t>BroadcastMoveOperation</a:t>
            </a:r>
            <a:r>
              <a:rPr lang="en-US" sz="1200" b="0" i="0" kern="1200" dirty="0">
                <a:solidFill>
                  <a:schemeClr val="tx1"/>
                </a:solidFill>
                <a:effectLst/>
                <a:latin typeface="+mn-lt"/>
                <a:ea typeface="+mn-ea"/>
                <a:cs typeface="+mn-cs"/>
              </a:rPr>
              <a:t> is the typical data movement operation that can be eliminated by using a replicated table.</a:t>
            </a:r>
          </a:p>
          <a:p>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Source: https://docs.microsoft.com/en-us/azure/sql-data-warehouse/sql-data-warehouse-tables-distribute</a:t>
            </a:r>
          </a:p>
          <a:p>
            <a:pPr marL="0" indent="0">
              <a:buFont typeface="Arial" panose="020B0604020202020204" pitchFamily="34" charset="0"/>
              <a:buNone/>
            </a:pPr>
            <a:r>
              <a:rPr lang="en-US" sz="1200" b="0" i="0" kern="1200" dirty="0">
                <a:solidFill>
                  <a:schemeClr val="tx1"/>
                </a:solidFill>
                <a:effectLst/>
                <a:latin typeface="+mn-lt"/>
                <a:ea typeface="+mn-ea"/>
                <a:cs typeface="+mn-cs"/>
              </a:rPr>
              <a:t>https://docs.microsoft.com/en-us/azure/sql-data-warehouse/design-guidance-for-replicated-tables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068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are table partitions?</a:t>
            </a:r>
          </a:p>
          <a:p>
            <a:r>
              <a:rPr lang="en-US" sz="1200" b="0" i="0" kern="1200" dirty="0">
                <a:solidFill>
                  <a:schemeClr val="tx1"/>
                </a:solidFill>
                <a:effectLst/>
                <a:latin typeface="+mn-lt"/>
                <a:ea typeface="+mn-ea"/>
                <a:cs typeface="+mn-cs"/>
              </a:rPr>
              <a:t>Table partitions enable you to divide your data into smaller groups of data. In most cases, table partitions are created on a date column. Partitioning is supported on all SQL Data Warehouse table types; including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clustered index, and heap. Partitioning is also supported on all distribution types, including both hash or round robin distributed.</a:t>
            </a:r>
          </a:p>
          <a:p>
            <a:r>
              <a:rPr lang="en-US" sz="1200" b="0" i="0" kern="1200" dirty="0">
                <a:solidFill>
                  <a:schemeClr val="tx1"/>
                </a:solidFill>
                <a:effectLst/>
                <a:latin typeface="+mn-lt"/>
                <a:ea typeface="+mn-ea"/>
                <a:cs typeface="+mn-cs"/>
              </a:rPr>
              <a:t>Partitioning can benefit data maintenance and query performance. Whether it benefits both or just one is dependent on how data is loaded and whether the same column can be used for both purposes, since partitioning can only be done on one column.</a:t>
            </a:r>
          </a:p>
          <a:p>
            <a:r>
              <a:rPr lang="en-US" sz="1200" b="1" i="0" kern="1200" dirty="0">
                <a:solidFill>
                  <a:schemeClr val="tx1"/>
                </a:solidFill>
                <a:effectLst/>
                <a:latin typeface="+mn-lt"/>
                <a:ea typeface="+mn-ea"/>
                <a:cs typeface="+mn-cs"/>
              </a:rPr>
              <a:t>Benefits to loads</a:t>
            </a:r>
          </a:p>
          <a:p>
            <a:r>
              <a:rPr lang="en-US" sz="1200" b="0" i="0" kern="1200" dirty="0">
                <a:solidFill>
                  <a:schemeClr val="tx1"/>
                </a:solidFill>
                <a:effectLst/>
                <a:latin typeface="+mn-lt"/>
                <a:ea typeface="+mn-ea"/>
                <a:cs typeface="+mn-cs"/>
              </a:rPr>
              <a:t>The primary benefit of partitioning in SQL Data Warehouse is to improve the efficiency and performance of loading data by use of partition deletion, switching and merging. In most cases data is partitioned on a date column that is closely tied to the order in which the data is loaded into the database. One of the greatest benefits of using partitions to maintain data it the avoidance of transaction logging. While simply inserting, updating, or deleting data can be the most straightforward approach, with a little thought and effort, using partitioning during your load process can substantially improve performance.</a:t>
            </a:r>
          </a:p>
          <a:p>
            <a:r>
              <a:rPr lang="en-US" sz="1200" b="0" i="0" kern="1200" dirty="0">
                <a:solidFill>
                  <a:schemeClr val="tx1"/>
                </a:solidFill>
                <a:effectLst/>
                <a:latin typeface="+mn-lt"/>
                <a:ea typeface="+mn-ea"/>
                <a:cs typeface="+mn-cs"/>
              </a:rPr>
              <a:t>Partition switching can be used to quickly remove or replace a section of a table. For example, a sales fact table might contain just data for the past 36 months. At the end of every month, the oldest month of sales data is deleted from the table. This data could be deleted by using a delete statement to delete the data for the oldest month. However, deleting a large amount of data row-by-row with a delete statement can take too much time, as well as create the risk of large transactions that take a long time to rollback if something goes wrong. A more optimal approach is to drop the oldest partition of data. Where deleting the individual rows could take hours, deleting an entire partition could take seconds.</a:t>
            </a:r>
          </a:p>
          <a:p>
            <a:r>
              <a:rPr lang="en-US" sz="1200" b="1" i="0" kern="1200" dirty="0">
                <a:solidFill>
                  <a:schemeClr val="tx1"/>
                </a:solidFill>
                <a:effectLst/>
                <a:latin typeface="+mn-lt"/>
                <a:ea typeface="+mn-ea"/>
                <a:cs typeface="+mn-cs"/>
              </a:rPr>
              <a:t>Benefits to queries</a:t>
            </a:r>
          </a:p>
          <a:p>
            <a:r>
              <a:rPr lang="en-US" sz="1200" b="0" i="0" kern="1200" dirty="0">
                <a:solidFill>
                  <a:schemeClr val="tx1"/>
                </a:solidFill>
                <a:effectLst/>
                <a:latin typeface="+mn-lt"/>
                <a:ea typeface="+mn-ea"/>
                <a:cs typeface="+mn-cs"/>
              </a:rPr>
              <a:t>Partitioning can also be used to improve query performance. A query that applies a filter to partitioned data can limit the scan to only the qualifying partitions. This method of filtering can avoid a full table scan and only scan a smaller subset of data. With the introduction of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indexes, the predicate elimination performance benefits are less beneficial, but in some cases there can be a benefit to queries. For example, if the sales fact table is partitioned into 36 months using the sales date field, then queries that filter on the sale date can skip searching in partitions that don’t match the filter.</a:t>
            </a:r>
          </a:p>
          <a:p>
            <a:r>
              <a:rPr lang="en-US" sz="1200" b="1" i="0" kern="1200" dirty="0">
                <a:solidFill>
                  <a:schemeClr val="tx1"/>
                </a:solidFill>
                <a:effectLst/>
                <a:latin typeface="+mn-lt"/>
                <a:ea typeface="+mn-ea"/>
                <a:cs typeface="+mn-cs"/>
              </a:rPr>
              <a:t>Sizing partitions</a:t>
            </a:r>
          </a:p>
          <a:p>
            <a:r>
              <a:rPr lang="en-US" sz="1200" b="0" i="0" kern="1200" dirty="0">
                <a:solidFill>
                  <a:schemeClr val="tx1"/>
                </a:solidFill>
                <a:effectLst/>
                <a:latin typeface="+mn-lt"/>
                <a:ea typeface="+mn-ea"/>
                <a:cs typeface="+mn-cs"/>
              </a:rPr>
              <a:t>While partitioning can be used to improve performance some scenarios, creating a table with </a:t>
            </a:r>
            <a:r>
              <a:rPr lang="en-US" sz="1200" b="1" i="0" kern="1200" dirty="0">
                <a:solidFill>
                  <a:schemeClr val="tx1"/>
                </a:solidFill>
                <a:effectLst/>
                <a:latin typeface="+mn-lt"/>
                <a:ea typeface="+mn-ea"/>
                <a:cs typeface="+mn-cs"/>
              </a:rPr>
              <a:t>too many</a:t>
            </a:r>
            <a:r>
              <a:rPr lang="en-US" sz="1200" b="0" i="0" kern="1200" dirty="0">
                <a:solidFill>
                  <a:schemeClr val="tx1"/>
                </a:solidFill>
                <a:effectLst/>
                <a:latin typeface="+mn-lt"/>
                <a:ea typeface="+mn-ea"/>
                <a:cs typeface="+mn-cs"/>
              </a:rPr>
              <a:t> partitions can hurt performance under some circumstances. These concerns are especially true for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For partitioning to be helpful, it is important to understand when to use partitioning and the number of partitions to create. There is no hard fast rule as to how many partitions are too many, it depends on your data and how many partitions you loading simultaneously. A successful partitioning scheme usually has tens to hundreds of partitions, not thousands.</a:t>
            </a:r>
          </a:p>
          <a:p>
            <a:r>
              <a:rPr lang="en-US" sz="1200" b="0" i="0" kern="1200" dirty="0">
                <a:solidFill>
                  <a:schemeClr val="tx1"/>
                </a:solidFill>
                <a:effectLst/>
                <a:latin typeface="+mn-lt"/>
                <a:ea typeface="+mn-ea"/>
                <a:cs typeface="+mn-cs"/>
              </a:rPr>
              <a:t>When creating partitions on </a:t>
            </a:r>
            <a:r>
              <a:rPr lang="en-US" sz="1200" b="1" i="0" kern="1200" dirty="0">
                <a:solidFill>
                  <a:schemeClr val="tx1"/>
                </a:solidFill>
                <a:effectLst/>
                <a:latin typeface="+mn-lt"/>
                <a:ea typeface="+mn-ea"/>
                <a:cs typeface="+mn-cs"/>
              </a:rPr>
              <a:t>clustered </a:t>
            </a:r>
            <a:r>
              <a:rPr lang="en-US" sz="1200" b="1"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it is important to consider how many rows belong to each partition. For optimal compression and performance of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a minimum of 1 million rows per distribution and partition is needed. Before partitions are created, SQL Data Warehouse already divides each table into 60 distributed databases. Any partitioning added to a table is in addition to the distributions created behind the scenes. Using this example, if the sales fact table contained 36 monthly partitions, and given that SQL Data Warehouse has 60 distributions, then the sales fact table should contain 60 million rows per month, or 2.1 billion rows when all months are populated. If a table contains fewer than the recommended minimum number of rows per partition, consider using fewer partitions in order to increase the number of rows per partition. For more information, see the </a:t>
            </a:r>
            <a:r>
              <a:rPr lang="en-US" sz="1200" b="0" i="0" u="sng" kern="1200" dirty="0">
                <a:solidFill>
                  <a:schemeClr val="tx1"/>
                </a:solidFill>
                <a:effectLst/>
                <a:latin typeface="+mn-lt"/>
                <a:ea typeface="+mn-ea"/>
                <a:cs typeface="+mn-cs"/>
                <a:hlinkClick r:id="rId3"/>
              </a:rPr>
              <a:t>Indexing</a:t>
            </a:r>
            <a:r>
              <a:rPr lang="en-US" sz="1200" b="0" i="0" kern="1200" dirty="0">
                <a:solidFill>
                  <a:schemeClr val="tx1"/>
                </a:solidFill>
                <a:effectLst/>
                <a:latin typeface="+mn-lt"/>
                <a:ea typeface="+mn-ea"/>
                <a:cs typeface="+mn-cs"/>
              </a:rPr>
              <a:t> article, which includes queries that can assess the quality of cluster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indexes.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https://docs.microsoft.com/en-us/azure/sql-data-warehouse/sql-data-warehouse-tables-partition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4385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39347209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785678577"/>
      </p:ext>
    </p:extLst>
  </p:cSld>
  <p:clrMapOvr>
    <a:masterClrMapping/>
  </p:clrMapOvr>
  <p:transition>
    <p:fade/>
  </p:transition>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38894718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17428450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3742187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heme" Target="../theme/theme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emf"/><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ags" Target="../tags/tag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5"/>
          <a:stretch>
            <a:fillRect/>
          </a:stretch>
        </p:blipFill>
        <p:spPr>
          <a:xfrm rot="5400000">
            <a:off x="9208748" y="2991033"/>
            <a:ext cx="6858623" cy="876557"/>
          </a:xfrm>
          <a:prstGeom prst="rect">
            <a:avLst/>
          </a:prstGeom>
        </p:spPr>
      </p:pic>
    </p:spTree>
    <p:custDataLst>
      <p:tags r:id="rId43"/>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30" r:id="rId37"/>
    <p:sldLayoutId id="2147483731" r:id="rId38"/>
    <p:sldLayoutId id="2147483732" r:id="rId39"/>
    <p:sldLayoutId id="2147483733" r:id="rId40"/>
    <p:sldLayoutId id="2147483734" r:id="rId41"/>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8.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69.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3" Type="http://schemas.microsoft.com/office/2018/10/relationships/comments" Target="../comments/modernComment_26B0_6AEAD6B2.xml"/><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2" Type="http://schemas.microsoft.com/office/2018/10/relationships/comments" Target="../comments/modernComment_2747_A593D1.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2" Type="http://schemas.microsoft.com/office/2018/10/relationships/comments" Target="../comments/modernComment_7BBF54F8_D9C1DCB8.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3" Type="http://schemas.microsoft.com/office/2018/10/relationships/comments" Target="../comments/modernComment_26C7_B049E02B.xml"/><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6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65.xml"/></Relationships>
</file>

<file path=ppt/slides/_rels/slide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7.xml"/><Relationship Id="rId1" Type="http://schemas.openxmlformats.org/officeDocument/2006/relationships/slideLayout" Target="../slideLayouts/slideLayout47.xml"/></Relationships>
</file>

<file path=ppt/slides/_rels/slide38.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2.png"/><Relationship Id="rId16" Type="http://schemas.openxmlformats.org/officeDocument/2006/relationships/hyperlink" Target="https://github.com/solliancenet/data-ai-technical-bootcamp/blob/master/day-01/activity01-data-lake-design-and-security-considerations.md" TargetMode="External"/><Relationship Id="rId1" Type="http://schemas.openxmlformats.org/officeDocument/2006/relationships/slideLayout" Target="../slideLayouts/slideLayout48.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sv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2.png"/><Relationship Id="rId1" Type="http://schemas.openxmlformats.org/officeDocument/2006/relationships/slideLayout" Target="../slideLayouts/slideLayout48.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sv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69.xml"/><Relationship Id="rId6" Type="http://schemas.openxmlformats.org/officeDocument/2006/relationships/image" Target="../media/image25.svg"/><Relationship Id="rId5" Type="http://schemas.openxmlformats.org/officeDocument/2006/relationships/image" Target="../media/image49.png"/><Relationship Id="rId4" Type="http://schemas.openxmlformats.org/officeDocument/2006/relationships/image" Target="../media/image23.sv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66.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slides/_rels/slide48.xml.rels><?xml version="1.0" encoding="UTF-8" standalone="yes"?>
<Relationships xmlns="http://schemas.openxmlformats.org/package/2006/relationships"><Relationship Id="rId3" Type="http://schemas.microsoft.com/office/2018/10/relationships/comments" Target="../comments/modernComment_7BBF54FA_BE09012E.xml"/><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5.xml"/><Relationship Id="rId1" Type="http://schemas.openxmlformats.org/officeDocument/2006/relationships/slideLayout" Target="../slideLayouts/slideLayout66.xml"/><Relationship Id="rId4" Type="http://schemas.microsoft.com/office/2018/10/relationships/comments" Target="../comments/modernComment_2710_B3691719.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7.xml"/><Relationship Id="rId1" Type="http://schemas.openxmlformats.org/officeDocument/2006/relationships/slideLayout" Target="../slideLayouts/slideLayout66.xml"/><Relationship Id="rId4" Type="http://schemas.microsoft.com/office/2018/10/relationships/comments" Target="../comments/modernComment_2712_FF74EDD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2" Type="http://schemas.microsoft.com/office/2018/10/relationships/comments" Target="../comments/modernComment_10D_0.xml"/><Relationship Id="rId1" Type="http://schemas.openxmlformats.org/officeDocument/2006/relationships/slideLayout" Target="../slideLayouts/slideLayout3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3" Type="http://schemas.microsoft.com/office/2018/10/relationships/comments" Target="../comments/modernComment_2726_17CA2F24.xml"/><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3" Type="http://schemas.microsoft.com/office/2018/10/relationships/comments" Target="../comments/modernComment_14E_F5F761DB.xml"/><Relationship Id="rId2" Type="http://schemas.openxmlformats.org/officeDocument/2006/relationships/notesSlide" Target="../notesSlides/notesSlide41.xml"/><Relationship Id="rId1" Type="http://schemas.openxmlformats.org/officeDocument/2006/relationships/slideLayout" Target="../slideLayouts/slideLayout3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6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2.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69.xml"/><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slides/_rels/slide63.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69.xml"/><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slides/_rels/slide64.xml.rels><?xml version="1.0" encoding="UTF-8" standalone="yes"?>
<Relationships xmlns="http://schemas.openxmlformats.org/package/2006/relationships"><Relationship Id="rId8" Type="http://schemas.openxmlformats.org/officeDocument/2006/relationships/image" Target="../media/image71.png"/><Relationship Id="rId13" Type="http://schemas.microsoft.com/office/2018/10/relationships/comments" Target="../comments/modernComment_2E9E_B021CD24.xml"/><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svg"/><Relationship Id="rId2" Type="http://schemas.openxmlformats.org/officeDocument/2006/relationships/image" Target="../media/image65.png"/><Relationship Id="rId1" Type="http://schemas.openxmlformats.org/officeDocument/2006/relationships/slideLayout" Target="../slideLayouts/slideLayout56.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svg"/><Relationship Id="rId9" Type="http://schemas.openxmlformats.org/officeDocument/2006/relationships/image" Target="../media/image72.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9.xml"/><Relationship Id="rId1" Type="http://schemas.openxmlformats.org/officeDocument/2006/relationships/tags" Target="../tags/tag50.xml"/></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65.xml"/></Relationships>
</file>

<file path=ppt/slides/_rels/slide6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6.xml"/><Relationship Id="rId1" Type="http://schemas.openxmlformats.org/officeDocument/2006/relationships/slideLayout" Target="../slideLayouts/slideLayout47.xml"/></Relationships>
</file>

<file path=ppt/slides/_rels/slide68.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2.png"/><Relationship Id="rId1" Type="http://schemas.openxmlformats.org/officeDocument/2006/relationships/slideLayout" Target="../slideLayouts/slideLayout48.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sv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65.xml"/><Relationship Id="rId4" Type="http://schemas.openxmlformats.org/officeDocument/2006/relationships/image" Target="../media/image76.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69.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7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8.xml"/><Relationship Id="rId1" Type="http://schemas.openxmlformats.org/officeDocument/2006/relationships/slideLayout" Target="../slideLayouts/slideLayout47.xml"/><Relationship Id="rId4" Type="http://schemas.openxmlformats.org/officeDocument/2006/relationships/image" Target="../media/image78.jpeg"/></Relationships>
</file>

<file path=ppt/slides/_rels/slide71.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80.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79.png"/><Relationship Id="rId1" Type="http://schemas.openxmlformats.org/officeDocument/2006/relationships/slideLayout" Target="../slideLayouts/slideLayout48.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hyperlink" Target="https://github.com/solliancenet/data-ai-technical-bootcamp/blob/master/day-01/activity01-data-lake-design-and-security-considerations.md" TargetMode="External"/><Relationship Id="rId10" Type="http://schemas.openxmlformats.org/officeDocument/2006/relationships/image" Target="../media/image38.sv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svg"/></Relationships>
</file>

<file path=ppt/slides/_rels/slide7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9.xml"/><Relationship Id="rId1" Type="http://schemas.openxmlformats.org/officeDocument/2006/relationships/slideLayout" Target="../slideLayouts/slideLayout47.xml"/></Relationships>
</file>

<file path=ppt/slides/_rels/slide73.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2.png"/><Relationship Id="rId1" Type="http://schemas.openxmlformats.org/officeDocument/2006/relationships/slideLayout" Target="../slideLayouts/slideLayout48.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sv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7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0.xml"/><Relationship Id="rId1" Type="http://schemas.openxmlformats.org/officeDocument/2006/relationships/slideLayout" Target="../slideLayouts/slideLayout65.xml"/></Relationships>
</file>

<file path=ppt/slides/_rels/slide75.xml.rels><?xml version="1.0" encoding="UTF-8" standalone="yes"?>
<Relationships xmlns="http://schemas.openxmlformats.org/package/2006/relationships"><Relationship Id="rId3" Type="http://schemas.openxmlformats.org/officeDocument/2006/relationships/hyperlink" Target="https://aka.ms/BCAmericasDay2" TargetMode="External"/><Relationship Id="rId2" Type="http://schemas.openxmlformats.org/officeDocument/2006/relationships/hyperlink" Target="https://aka.ms/BCAmericasDay1" TargetMode="External"/><Relationship Id="rId1" Type="http://schemas.openxmlformats.org/officeDocument/2006/relationships/slideLayout" Target="../slideLayouts/slideLayout70.xml"/><Relationship Id="rId5" Type="http://schemas.openxmlformats.org/officeDocument/2006/relationships/image" Target="../media/image83.png"/><Relationship Id="rId4" Type="http://schemas.openxmlformats.org/officeDocument/2006/relationships/image" Target="../media/image8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2</a:t>
            </a:r>
          </a:p>
        </p:txBody>
      </p:sp>
    </p:spTree>
    <p:custDataLst>
      <p:tags r:id="rId1"/>
    </p:custDataLst>
    <p:extLst>
      <p:ext uri="{BB962C8B-B14F-4D97-AF65-F5344CB8AC3E}">
        <p14:creationId xmlns:p14="http://schemas.microsoft.com/office/powerpoint/2010/main" val="201815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6469510" y="1022404"/>
            <a:ext cx="6218424" cy="5506505"/>
          </a:xfrm>
          <a:prstGeom prst="rect">
            <a:avLst/>
          </a:prstGeom>
          <a:ln>
            <a:solidFill>
              <a:schemeClr val="bg2">
                <a:lumMod val="50000"/>
              </a:schemeClr>
            </a:solidFill>
          </a:ln>
        </p:spPr>
        <p:txBody>
          <a:bodyPr wrap="square">
            <a:spAutoFit/>
          </a:bodyPr>
          <a:lstStyle/>
          <a:p>
            <a:pPr defTabSz="914225">
              <a:spcAft>
                <a:spcPts val="600"/>
              </a:spcAft>
              <a:defRPr/>
            </a:pPr>
            <a:r>
              <a:rPr lang="en-US" sz="1765">
                <a:solidFill>
                  <a:srgbClr val="0000FF"/>
                </a:solidFill>
                <a:latin typeface="Calibri" panose="020F0502020204030204" pitchFamily="34" charset="0"/>
                <a:cs typeface="Calibri" panose="020F0502020204030204" pitchFamily="34" charset="0"/>
              </a:rPr>
              <a:t>CREATE</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TABLE</a:t>
            </a:r>
            <a:r>
              <a:rPr lang="en-US" sz="1765">
                <a:solidFill>
                  <a:srgbClr val="000000"/>
                </a:solidFill>
                <a:latin typeface="Calibri" panose="020F0502020204030204" pitchFamily="34" charset="0"/>
                <a:cs typeface="Calibri" panose="020F0502020204030204" pitchFamily="34" charset="0"/>
              </a:rPr>
              <a:t> </a:t>
            </a:r>
            <a:r>
              <a:rPr lang="en-US" sz="1765" err="1">
                <a:solidFill>
                  <a:srgbClr val="000000"/>
                </a:solidFill>
                <a:latin typeface="Calibri" panose="020F0502020204030204" pitchFamily="34" charset="0"/>
                <a:cs typeface="Calibri" panose="020F0502020204030204" pitchFamily="34" charset="0"/>
              </a:rPr>
              <a:t>partitionedOrderTable</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a:t>
            </a:r>
            <a:r>
              <a:rPr lang="en-US" sz="1765" err="1">
                <a:solidFill>
                  <a:srgbClr val="000000"/>
                </a:solidFill>
                <a:latin typeface="Calibri" panose="020F0502020204030204" pitchFamily="34" charset="0"/>
                <a:cs typeface="Calibri" panose="020F0502020204030204" pitchFamily="34" charset="0"/>
              </a:rPr>
              <a:t>OrderId</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INT</a:t>
            </a:r>
            <a:r>
              <a:rPr lang="en-US" sz="1765">
                <a:solidFill>
                  <a:srgbClr val="000000"/>
                </a:solidFill>
                <a:latin typeface="Calibri" panose="020F0502020204030204" pitchFamily="34" charset="0"/>
                <a:cs typeface="Calibri" panose="020F0502020204030204" pitchFamily="34" charset="0"/>
              </a:rPr>
              <a:t> NOT NULL</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Date     </a:t>
            </a:r>
            <a:r>
              <a:rPr lang="en-US" sz="1765" err="1">
                <a:solidFill>
                  <a:srgbClr val="0000FF"/>
                </a:solidFill>
                <a:latin typeface="Calibri" panose="020F0502020204030204" pitchFamily="34" charset="0"/>
                <a:cs typeface="Calibri" panose="020F0502020204030204" pitchFamily="34" charset="0"/>
              </a:rPr>
              <a:t>DATE</a:t>
            </a:r>
            <a:r>
              <a:rPr lang="en-US" sz="1765">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Name     </a:t>
            </a:r>
            <a:r>
              <a:rPr lang="en-US" sz="1765">
                <a:solidFill>
                  <a:srgbClr val="0000FF"/>
                </a:solidFill>
                <a:latin typeface="Calibri" panose="020F0502020204030204" pitchFamily="34" charset="0"/>
                <a:cs typeface="Calibri" panose="020F0502020204030204" pitchFamily="34" charset="0"/>
              </a:rPr>
              <a:t>VARCHAR</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2</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Country  </a:t>
            </a:r>
            <a:r>
              <a:rPr lang="en-US" sz="1765">
                <a:solidFill>
                  <a:srgbClr val="0000FF"/>
                </a:solidFill>
                <a:latin typeface="Calibri" panose="020F0502020204030204" pitchFamily="34" charset="0"/>
                <a:cs typeface="Calibri" panose="020F0502020204030204" pitchFamily="34" charset="0"/>
              </a:rPr>
              <a:t>VARCHAR</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2</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808080"/>
                </a:solidFill>
                <a:latin typeface="Calibri" panose="020F0502020204030204" pitchFamily="34" charset="0"/>
                <a:cs typeface="Calibri" panose="020F0502020204030204" pitchFamily="34" charset="0"/>
              </a:rPr>
              <a:t>) </a:t>
            </a:r>
          </a:p>
          <a:p>
            <a:pPr defTabSz="914225">
              <a:defRPr/>
            </a:pPr>
            <a:r>
              <a:rPr lang="en-US" sz="1765">
                <a:solidFill>
                  <a:srgbClr val="0000FF"/>
                </a:solidFill>
                <a:latin typeface="Calibri" panose="020F0502020204030204" pitchFamily="34" charset="0"/>
                <a:cs typeface="Calibri" panose="020F0502020204030204" pitchFamily="34" charset="0"/>
              </a:rPr>
              <a:t>WITH</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defRPr/>
            </a:pPr>
            <a:r>
              <a:rPr lang="en-US" sz="1765">
                <a:solidFill>
                  <a:srgbClr val="0000FF"/>
                </a:solidFill>
                <a:latin typeface="Calibri" panose="020F0502020204030204" pitchFamily="34" charset="0"/>
                <a:cs typeface="Calibri" panose="020F0502020204030204" pitchFamily="34" charset="0"/>
              </a:rPr>
              <a:t>    CLUSTERED</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COLUMNSTORE</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INDEX</a:t>
            </a: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0000FF"/>
                </a:solidFill>
                <a:latin typeface="Calibri" panose="020F0502020204030204" pitchFamily="34" charset="0"/>
                <a:cs typeface="Calibri" panose="020F0502020204030204" pitchFamily="34" charset="0"/>
              </a:rPr>
              <a:t>    DISTRIBUTION</a:t>
            </a:r>
            <a:r>
              <a:rPr lang="en-US" sz="1765">
                <a:solidFill>
                  <a:srgbClr val="000000"/>
                </a:solidFill>
                <a:latin typeface="Calibri" panose="020F0502020204030204" pitchFamily="34" charset="0"/>
                <a:cs typeface="Calibri" panose="020F0502020204030204" pitchFamily="34" charset="0"/>
              </a:rPr>
              <a:t> </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HASH</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a:t>
            </a:r>
            <a:r>
              <a:rPr lang="en-US" sz="1765" err="1">
                <a:solidFill>
                  <a:srgbClr val="000000"/>
                </a:solidFill>
                <a:latin typeface="Calibri" panose="020F0502020204030204" pitchFamily="34" charset="0"/>
                <a:cs typeface="Calibri" panose="020F0502020204030204" pitchFamily="34" charset="0"/>
              </a:rPr>
              <a:t>OrderId</a:t>
            </a:r>
            <a:r>
              <a:rPr lang="en-US" sz="1765">
                <a:solidFill>
                  <a:srgbClr val="000000"/>
                </a:solidFill>
                <a:latin typeface="Calibri" panose="020F0502020204030204" pitchFamily="34" charset="0"/>
                <a:cs typeface="Calibri" panose="020F0502020204030204" pitchFamily="34" charset="0"/>
              </a:rPr>
              <a:t>]</a:t>
            </a: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0000FF"/>
                </a:solidFill>
                <a:latin typeface="Calibri" panose="020F0502020204030204" pitchFamily="34" charset="0"/>
                <a:cs typeface="Calibri" panose="020F0502020204030204" pitchFamily="34" charset="0"/>
              </a:rPr>
              <a:t>    PARTITION </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defRPr/>
            </a:pPr>
            <a:r>
              <a:rPr lang="en-US" sz="1765">
                <a:solidFill>
                  <a:srgbClr val="000000"/>
                </a:solidFill>
                <a:latin typeface="Calibri" panose="020F0502020204030204" pitchFamily="34" charset="0"/>
                <a:cs typeface="Calibri" panose="020F0502020204030204" pitchFamily="34" charset="0"/>
              </a:rPr>
              <a:t>    [Date] </a:t>
            </a:r>
            <a:r>
              <a:rPr lang="en-US" sz="1765">
                <a:solidFill>
                  <a:srgbClr val="0000FF"/>
                </a:solidFill>
                <a:latin typeface="Calibri" panose="020F0502020204030204" pitchFamily="34" charset="0"/>
                <a:cs typeface="Calibri" panose="020F0502020204030204" pitchFamily="34" charset="0"/>
              </a:rPr>
              <a:t>RANGE</a:t>
            </a:r>
            <a:r>
              <a:rPr lang="en-US" sz="1765">
                <a:solidFill>
                  <a:srgbClr val="000000"/>
                </a:solidFill>
                <a:latin typeface="Calibri" panose="020F0502020204030204" pitchFamily="34" charset="0"/>
                <a:cs typeface="Calibri" panose="020F0502020204030204" pitchFamily="34" charset="0"/>
              </a:rPr>
              <a:t> </a:t>
            </a:r>
            <a:r>
              <a:rPr lang="en-US" sz="1765">
                <a:solidFill>
                  <a:srgbClr val="808080"/>
                </a:solidFill>
                <a:latin typeface="Calibri" panose="020F0502020204030204" pitchFamily="34" charset="0"/>
                <a:cs typeface="Calibri" panose="020F0502020204030204" pitchFamily="34" charset="0"/>
              </a:rPr>
              <a:t>RIGHT</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FOR</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VALUES</a:t>
            </a:r>
            <a:r>
              <a:rPr lang="en-US" sz="1765">
                <a:solidFill>
                  <a:srgbClr val="000000"/>
                </a:solidFill>
                <a:latin typeface="Calibri" panose="020F0502020204030204" pitchFamily="34" charset="0"/>
                <a:cs typeface="Calibri" panose="020F0502020204030204" pitchFamily="34" charset="0"/>
              </a:rPr>
              <a:t> </a:t>
            </a: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000000"/>
                </a:solidFill>
                <a:latin typeface="Calibri" panose="020F0502020204030204" pitchFamily="34" charset="0"/>
                <a:cs typeface="Calibri" panose="020F0502020204030204" pitchFamily="34" charset="0"/>
              </a:rPr>
              <a:t>    </a:t>
            </a:r>
            <a:r>
              <a:rPr lang="en-US" sz="1765">
                <a:solidFill>
                  <a:srgbClr val="FF0000"/>
                </a:solidFill>
                <a:latin typeface="Calibri" panose="020F0502020204030204" pitchFamily="34" charset="0"/>
                <a:cs typeface="Calibri" panose="020F0502020204030204" pitchFamily="34" charset="0"/>
              </a:rPr>
              <a:t>'2000-01-01'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'2001-01-01'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'2002-01-01’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a:t>
            </a:r>
          </a:p>
          <a:p>
            <a:pPr defTabSz="914225">
              <a:defRPr/>
            </a:pPr>
            <a:r>
              <a:rPr lang="en-US" sz="1765">
                <a:solidFill>
                  <a:srgbClr val="FF0000"/>
                </a:solidFill>
                <a:latin typeface="Calibri" panose="020F0502020204030204" pitchFamily="34" charset="0"/>
                <a:cs typeface="Calibri" panose="020F0502020204030204" pitchFamily="34" charset="0"/>
              </a:rPr>
              <a:t>    '2003-01-01'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'2004-01-01'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'2005-01-01'</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    )</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  )</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645459AC-6A14-4369-BC94-53228C99C6CF}"/>
              </a:ext>
            </a:extLst>
          </p:cNvPr>
          <p:cNvSpPr>
            <a:spLocks noGrp="1"/>
          </p:cNvSpPr>
          <p:nvPr>
            <p:ph type="body" sz="quarter" idx="10"/>
          </p:nvPr>
        </p:nvSpPr>
        <p:spPr>
          <a:xfrm>
            <a:off x="427228" y="1120901"/>
            <a:ext cx="4905045" cy="6571158"/>
          </a:xfrm>
        </p:spPr>
        <p:txBody>
          <a:bodyPr/>
          <a:lstStyle/>
          <a:p>
            <a:r>
              <a:rPr lang="en-US" sz="1961">
                <a:solidFill>
                  <a:schemeClr val="tx2"/>
                </a:solidFill>
              </a:rPr>
              <a:t>Overview</a:t>
            </a:r>
          </a:p>
          <a:p>
            <a:pPr lvl="1">
              <a:spcBef>
                <a:spcPts val="600"/>
              </a:spcBef>
            </a:pPr>
            <a:r>
              <a:rPr lang="en-US" sz="1765"/>
              <a:t>Table partitions divide data into smaller groups</a:t>
            </a:r>
          </a:p>
          <a:p>
            <a:pPr lvl="1">
              <a:spcBef>
                <a:spcPts val="600"/>
              </a:spcBef>
            </a:pPr>
            <a:r>
              <a:rPr lang="en-US" sz="1765"/>
              <a:t>In most cases, partitions are created on a date column</a:t>
            </a:r>
          </a:p>
          <a:p>
            <a:pPr lvl="1">
              <a:spcBef>
                <a:spcPts val="600"/>
              </a:spcBef>
            </a:pPr>
            <a:r>
              <a:rPr lang="en-US" sz="1765"/>
              <a:t>Supported on all table types</a:t>
            </a:r>
          </a:p>
          <a:p>
            <a:pPr lvl="1">
              <a:spcBef>
                <a:spcPts val="600"/>
              </a:spcBef>
            </a:pPr>
            <a:r>
              <a:rPr lang="en-US" sz="1765"/>
              <a:t>RANGE RIGHT – Used for time partitions</a:t>
            </a:r>
          </a:p>
          <a:p>
            <a:pPr lvl="1">
              <a:spcBef>
                <a:spcPts val="600"/>
              </a:spcBef>
              <a:spcAft>
                <a:spcPts val="1200"/>
              </a:spcAft>
            </a:pPr>
            <a:r>
              <a:rPr lang="en-US" sz="1765"/>
              <a:t>RANGE LEFT – Used for number partitions</a:t>
            </a:r>
          </a:p>
          <a:p>
            <a:r>
              <a:rPr lang="en-US" sz="1961">
                <a:solidFill>
                  <a:schemeClr val="tx2"/>
                </a:solidFill>
              </a:rPr>
              <a:t>Benefits</a:t>
            </a:r>
          </a:p>
          <a:p>
            <a:pPr marL="280121" lvl="1" indent="-280121">
              <a:spcBef>
                <a:spcPts val="600"/>
              </a:spcBef>
              <a:buFont typeface="Arial" panose="020B0604020202020204" pitchFamily="34" charset="0"/>
              <a:buChar char="•"/>
            </a:pPr>
            <a:r>
              <a:rPr lang="en-US" sz="1765"/>
              <a:t>Improves efficiency and performance of loading and querying by limiting the scope to subset of data.</a:t>
            </a:r>
          </a:p>
          <a:p>
            <a:pPr marL="280121" lvl="1" indent="-280121">
              <a:spcBef>
                <a:spcPts val="600"/>
              </a:spcBef>
              <a:buFont typeface="Arial" panose="020B0604020202020204" pitchFamily="34" charset="0"/>
              <a:buChar char="•"/>
            </a:pPr>
            <a:r>
              <a:rPr lang="en-US" sz="1765"/>
              <a:t>Offers significant query performance enhancements where filtering on the partition key can eliminate unnecessary scans and eliminate IO.</a:t>
            </a:r>
          </a:p>
          <a:p>
            <a:endParaRPr lang="en-US" sz="1961"/>
          </a:p>
          <a:p>
            <a:endParaRPr lang="en-US" sz="1961"/>
          </a:p>
        </p:txBody>
      </p:sp>
      <p:sp>
        <p:nvSpPr>
          <p:cNvPr id="5" name="Title 4">
            <a:extLst>
              <a:ext uri="{FF2B5EF4-FFF2-40B4-BE49-F238E27FC236}">
                <a16:creationId xmlns:a16="http://schemas.microsoft.com/office/drawing/2014/main" id="{46BD969A-7BAE-4627-8668-169FE565523C}"/>
              </a:ext>
            </a:extLst>
          </p:cNvPr>
          <p:cNvSpPr>
            <a:spLocks noGrp="1"/>
          </p:cNvSpPr>
          <p:nvPr>
            <p:ph type="title"/>
          </p:nvPr>
        </p:nvSpPr>
        <p:spPr>
          <a:xfrm>
            <a:off x="427229" y="223040"/>
            <a:ext cx="5220559" cy="739238"/>
          </a:xfrm>
        </p:spPr>
        <p:txBody>
          <a:bodyPr/>
          <a:lstStyle/>
          <a:p>
            <a:r>
              <a:rPr lang="en-US" dirty="0"/>
              <a:t>Tables – Partitions</a:t>
            </a:r>
          </a:p>
        </p:txBody>
      </p:sp>
    </p:spTree>
    <p:extLst>
      <p:ext uri="{BB962C8B-B14F-4D97-AF65-F5344CB8AC3E}">
        <p14:creationId xmlns:p14="http://schemas.microsoft.com/office/powerpoint/2010/main" val="302200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7F9ED6E6-0C37-41A6-8D58-48A5BA0A3BA6}"/>
              </a:ext>
            </a:extLst>
          </p:cNvPr>
          <p:cNvSpPr/>
          <p:nvPr/>
        </p:nvSpPr>
        <p:spPr bwMode="auto">
          <a:xfrm>
            <a:off x="3638543" y="1623702"/>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E501355B-E46D-4FD3-B770-B747C425CED2}"/>
              </a:ext>
            </a:extLst>
          </p:cNvPr>
          <p:cNvSpPr/>
          <p:nvPr/>
        </p:nvSpPr>
        <p:spPr bwMode="auto">
          <a:xfrm>
            <a:off x="3531894" y="1726288"/>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0225" y="1947362"/>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dirty="0" err="1">
                          <a:solidFill>
                            <a:schemeClr val="bg1"/>
                          </a:solidFill>
                        </a:rPr>
                        <a:t>OrderId</a:t>
                      </a:r>
                      <a:endParaRPr lang="en-US" sz="900" dirty="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dirty="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dirty="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dirty="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dirty="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dirty="0">
                          <a:ln>
                            <a:noFill/>
                          </a:ln>
                          <a:effectLst/>
                          <a:uLnTx/>
                          <a:uFillTx/>
                        </a:rPr>
                        <a:t>93080</a:t>
                      </a:r>
                      <a:endParaRPr lang="en-US" sz="1000" dirty="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dirty="0">
                          <a:ln>
                            <a:noFill/>
                          </a:ln>
                          <a:effectLst/>
                          <a:uLnTx/>
                          <a:uFillTx/>
                        </a:rPr>
                        <a:t>98015</a:t>
                      </a:r>
                      <a:endParaRPr lang="en-US" sz="1000" dirty="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970640"/>
            <a:ext cx="3202932" cy="305918"/>
          </a:xfrm>
        </p:spPr>
        <p:txBody>
          <a:bodyPr/>
          <a:lstStyle/>
          <a:p>
            <a:pPr>
              <a:spcBef>
                <a:spcPts val="600"/>
              </a:spcBef>
            </a:pPr>
            <a:r>
              <a:rPr lang="en-US" sz="1961">
                <a:solidFill>
                  <a:schemeClr val="tx2"/>
                </a:solidFill>
              </a:rPr>
              <a:t>Logical table structure</a:t>
            </a: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201443"/>
            <a:ext cx="11059709" cy="739238"/>
          </a:xfrm>
        </p:spPr>
        <p:txBody>
          <a:bodyPr/>
          <a:lstStyle/>
          <a:p>
            <a:r>
              <a:rPr lang="en-US" dirty="0"/>
              <a:t>Tables – Distributions &amp; Partitions</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203132" y="1054852"/>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443149" y="965844"/>
            <a:ext cx="4445699" cy="57661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961">
                <a:solidFill>
                  <a:schemeClr val="tx2"/>
                </a:solidFill>
                <a:latin typeface="Segoe UI Semibold"/>
              </a:rPr>
              <a:t>Physical data distribution</a:t>
            </a:r>
            <a:br>
              <a:rPr lang="en-US" sz="1961">
                <a:solidFill>
                  <a:schemeClr val="tx2"/>
                </a:solidFill>
                <a:latin typeface="Segoe UI Semibold"/>
              </a:rPr>
            </a:br>
            <a:r>
              <a:rPr lang="en-US" sz="1568">
                <a:solidFill>
                  <a:schemeClr val="tx2"/>
                </a:solidFill>
                <a:latin typeface="Segoe UI"/>
              </a:rPr>
              <a:t>( Hash distribution (</a:t>
            </a:r>
            <a:r>
              <a:rPr lang="en-US" sz="1568" err="1">
                <a:solidFill>
                  <a:schemeClr val="tx2"/>
                </a:solidFill>
                <a:latin typeface="Segoe UI"/>
              </a:rPr>
              <a:t>OrderId</a:t>
            </a:r>
            <a:r>
              <a:rPr lang="en-US" sz="1568">
                <a:solidFill>
                  <a:schemeClr val="tx2"/>
                </a:solidFill>
                <a:latin typeface="Segoe UI"/>
              </a:rPr>
              <a:t>), Date partitions )</a:t>
            </a:r>
          </a:p>
        </p:txBody>
      </p:sp>
      <p:sp>
        <p:nvSpPr>
          <p:cNvPr id="61" name="Rectangle 60">
            <a:extLst>
              <a:ext uri="{FF2B5EF4-FFF2-40B4-BE49-F238E27FC236}">
                <a16:creationId xmlns:a16="http://schemas.microsoft.com/office/drawing/2014/main" id="{AF48E644-1F01-4C92-9DAB-A04DEB8E4AA7}"/>
              </a:ext>
            </a:extLst>
          </p:cNvPr>
          <p:cNvSpPr/>
          <p:nvPr/>
        </p:nvSpPr>
        <p:spPr bwMode="auto">
          <a:xfrm>
            <a:off x="3443149" y="1838171"/>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2" name="Table 61">
            <a:extLst>
              <a:ext uri="{FF2B5EF4-FFF2-40B4-BE49-F238E27FC236}">
                <a16:creationId xmlns:a16="http://schemas.microsoft.com/office/drawing/2014/main" id="{AB6886A1-13C0-4FF0-869D-294FD7491786}"/>
              </a:ext>
            </a:extLst>
          </p:cNvPr>
          <p:cNvGraphicFramePr>
            <a:graphicFrameLocks noGrp="1"/>
          </p:cNvGraphicFramePr>
          <p:nvPr/>
        </p:nvGraphicFramePr>
        <p:xfrm>
          <a:off x="3549328" y="2714009"/>
          <a:ext cx="2611680" cy="1426360"/>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6373">
                <a:tc>
                  <a:txBody>
                    <a:bodyPr/>
                    <a:lstStyle/>
                    <a:p>
                      <a:r>
                        <a:rPr lang="en-US" sz="800" dirty="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11-2-2018</a:t>
                      </a:r>
                    </a:p>
                  </a:txBody>
                  <a:tcPr marL="54471" marR="54471" marT="27235" marB="27235"/>
                </a:tc>
                <a:tc>
                  <a:txBody>
                    <a:bodyPr/>
                    <a:lstStyle/>
                    <a:p>
                      <a:r>
                        <a:rPr lang="en-US" sz="800" dirty="0"/>
                        <a:t>V</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176373">
                <a:tc>
                  <a:txBody>
                    <a:bodyPr/>
                    <a:lstStyle/>
                    <a:p>
                      <a:r>
                        <a:rPr lang="en-US" sz="800" dirty="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176373">
                <a:tc>
                  <a:txBody>
                    <a:bodyPr/>
                    <a:lstStyle/>
                    <a:p>
                      <a:r>
                        <a:rPr lang="en-US" sz="800" dirty="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176373">
                <a:tc>
                  <a:txBody>
                    <a:bodyPr/>
                    <a:lstStyle/>
                    <a:p>
                      <a:r>
                        <a:rPr lang="en-US" sz="800" dirty="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V</a:t>
                      </a:r>
                    </a:p>
                  </a:txBody>
                  <a:tcPr marL="54471" marR="54471" marT="27235" marB="27235"/>
                </a:tc>
                <a:tc>
                  <a:txBody>
                    <a:bodyPr/>
                    <a:lstStyle/>
                    <a:p>
                      <a:r>
                        <a:rPr lang="en-US" sz="800" dirty="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176373">
                <a:tc>
                  <a:txBody>
                    <a:bodyPr/>
                    <a:lstStyle/>
                    <a:p>
                      <a:r>
                        <a:rPr kumimoji="0" lang="en-US" sz="800" u="none" strike="noStrike" kern="1200" cap="none" spc="0" normalizeH="0" baseline="0" noProof="0">
                          <a:ln>
                            <a:noFill/>
                          </a:ln>
                          <a:effectLst/>
                          <a:uLnTx/>
                          <a:uFillTx/>
                        </a:rPr>
                        <a:t>82147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176373">
                <a:tc>
                  <a:txBody>
                    <a:bodyPr/>
                    <a:lstStyle/>
                    <a:p>
                      <a:r>
                        <a:rPr kumimoji="0" lang="en-US" sz="800" u="none" strike="noStrike" kern="1200" cap="none" spc="0" normalizeH="0" baseline="0" noProof="0">
                          <a:ln>
                            <a:noFill/>
                          </a:ln>
                          <a:effectLst/>
                          <a:uLnTx/>
                          <a:uFillTx/>
                        </a:rPr>
                        <a:t>86881</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D</a:t>
                      </a:r>
                    </a:p>
                  </a:txBody>
                  <a:tcPr marL="54471" marR="54471" marT="27235" marB="27235"/>
                </a:tc>
                <a:tc>
                  <a:txBody>
                    <a:bodyPr/>
                    <a:lstStyle/>
                    <a:p>
                      <a:r>
                        <a:rPr lang="en-US" sz="800" dirty="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176373">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graphicFrame>
        <p:nvGraphicFramePr>
          <p:cNvPr id="63" name="Table 62">
            <a:extLst>
              <a:ext uri="{FF2B5EF4-FFF2-40B4-BE49-F238E27FC236}">
                <a16:creationId xmlns:a16="http://schemas.microsoft.com/office/drawing/2014/main" id="{63848878-742C-47D4-9636-0A0C38D787F3}"/>
              </a:ext>
            </a:extLst>
          </p:cNvPr>
          <p:cNvGraphicFramePr>
            <a:graphicFrameLocks noGrp="1"/>
          </p:cNvGraphicFramePr>
          <p:nvPr/>
        </p:nvGraphicFramePr>
        <p:xfrm>
          <a:off x="3549328" y="4429929"/>
          <a:ext cx="2611680" cy="1793963"/>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r>
                        <a:rPr kumimoji="0" lang="en-US" sz="800" u="none" strike="noStrike" kern="1200" cap="none" spc="0" normalizeH="0" baseline="0" noProof="0" dirty="0">
                          <a:ln>
                            <a:noFill/>
                          </a:ln>
                          <a:effectLst/>
                          <a:uLnTx/>
                          <a:uFillTx/>
                        </a:rPr>
                        <a:t>93080</a:t>
                      </a:r>
                      <a:endParaRPr lang="en-US" sz="800" dirty="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R</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r>
                        <a:rPr kumimoji="0" lang="en-US" sz="800" u="none" strike="noStrike" kern="1200" cap="none" spc="0" normalizeH="0" baseline="0" noProof="0">
                          <a:ln>
                            <a:noFill/>
                          </a:ln>
                          <a:effectLst/>
                          <a:uLnTx/>
                          <a:uFillTx/>
                        </a:rPr>
                        <a:t>94156</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S</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r>
                        <a:rPr kumimoji="0" lang="en-US" sz="800" u="none" strike="noStrike" kern="1200" cap="none" spc="0" normalizeH="0" baseline="0" noProof="0">
                          <a:ln>
                            <a:noFill/>
                          </a:ln>
                          <a:effectLst/>
                          <a:uLnTx/>
                          <a:uFillTx/>
                        </a:rPr>
                        <a:t>96250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Q</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8037">
                <a:tc>
                  <a:txBody>
                    <a:bodyPr/>
                    <a:lstStyle/>
                    <a:p>
                      <a:r>
                        <a:rPr kumimoji="0" lang="en-US" sz="800" u="none" strike="noStrike" kern="1200" cap="none" spc="0" normalizeH="0" baseline="0" noProof="0">
                          <a:ln>
                            <a:noFill/>
                          </a:ln>
                          <a:effectLst/>
                          <a:uLnTx/>
                          <a:uFillTx/>
                        </a:rPr>
                        <a:t>98799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178037">
                <a:tc>
                  <a:txBody>
                    <a:bodyPr/>
                    <a:lstStyle/>
                    <a:p>
                      <a:r>
                        <a:rPr kumimoji="0" lang="en-US" sz="800" u="none" strike="noStrike" kern="1200" cap="none" spc="0" normalizeH="0" baseline="0" noProof="0" dirty="0">
                          <a:ln>
                            <a:noFill/>
                          </a:ln>
                          <a:effectLst/>
                          <a:uLnTx/>
                          <a:uFillTx/>
                        </a:rPr>
                        <a:t>98015</a:t>
                      </a:r>
                      <a:endParaRPr lang="en-US" sz="800" dirty="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178037">
                <a:tc>
                  <a:txBody>
                    <a:bodyPr/>
                    <a:lstStyle/>
                    <a:p>
                      <a:r>
                        <a:rPr kumimoji="0" lang="en-US" sz="800" u="none" strike="noStrike" kern="1200" cap="none" spc="0" normalizeH="0" baseline="0" noProof="0">
                          <a:ln>
                            <a:noFill/>
                          </a:ln>
                          <a:effectLst/>
                          <a:uLnTx/>
                          <a:uFillTx/>
                        </a:rPr>
                        <a:t>98310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178037">
                <a:tc>
                  <a:txBody>
                    <a:bodyPr/>
                    <a:lstStyle/>
                    <a:p>
                      <a:r>
                        <a:rPr kumimoji="0" lang="en-US" sz="800" u="none" strike="noStrike" kern="1200" cap="none" spc="0" normalizeH="0" baseline="0" noProof="0">
                          <a:ln>
                            <a:noFill/>
                          </a:ln>
                          <a:effectLst/>
                          <a:uLnTx/>
                          <a:uFillTx/>
                        </a:rPr>
                        <a:t>98979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Z</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178037">
                <a:tc>
                  <a:txBody>
                    <a:bodyPr/>
                    <a:lstStyle/>
                    <a:p>
                      <a:r>
                        <a:rPr kumimoji="0" lang="en-US" sz="800" u="none" strike="noStrike" kern="1200" cap="none" spc="0" normalizeH="0" baseline="0" noProof="0">
                          <a:ln>
                            <a:noFill/>
                          </a:ln>
                          <a:effectLst/>
                          <a:uLnTx/>
                          <a:uFillTx/>
                        </a:rPr>
                        <a:t>98137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178037">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74" name="Text Placeholder 5">
            <a:extLst>
              <a:ext uri="{FF2B5EF4-FFF2-40B4-BE49-F238E27FC236}">
                <a16:creationId xmlns:a16="http://schemas.microsoft.com/office/drawing/2014/main" id="{BBD3D774-CC78-49E1-9791-09104DF0ACB0}"/>
              </a:ext>
            </a:extLst>
          </p:cNvPr>
          <p:cNvSpPr txBox="1">
            <a:spLocks/>
          </p:cNvSpPr>
          <p:nvPr/>
        </p:nvSpPr>
        <p:spPr>
          <a:xfrm>
            <a:off x="3541957" y="252686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11-2-2018 partition</a:t>
            </a:r>
            <a:endParaRPr lang="en-US" sz="1100">
              <a:latin typeface="Segoe UI"/>
            </a:endParaRPr>
          </a:p>
        </p:txBody>
      </p:sp>
      <p:sp>
        <p:nvSpPr>
          <p:cNvPr id="75" name="Text Placeholder 5">
            <a:extLst>
              <a:ext uri="{FF2B5EF4-FFF2-40B4-BE49-F238E27FC236}">
                <a16:creationId xmlns:a16="http://schemas.microsoft.com/office/drawing/2014/main" id="{83DD8A0D-7477-4194-8A43-1006E623D953}"/>
              </a:ext>
            </a:extLst>
          </p:cNvPr>
          <p:cNvSpPr txBox="1">
            <a:spLocks/>
          </p:cNvSpPr>
          <p:nvPr/>
        </p:nvSpPr>
        <p:spPr>
          <a:xfrm>
            <a:off x="3553572" y="422887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11-3-2018 partition</a:t>
            </a:r>
            <a:endParaRPr lang="en-US" sz="1100">
              <a:latin typeface="Segoe UI"/>
            </a:endParaRPr>
          </a:p>
        </p:txBody>
      </p:sp>
      <p:sp>
        <p:nvSpPr>
          <p:cNvPr id="87" name="Text Placeholder 5">
            <a:extLst>
              <a:ext uri="{FF2B5EF4-FFF2-40B4-BE49-F238E27FC236}">
                <a16:creationId xmlns:a16="http://schemas.microsoft.com/office/drawing/2014/main" id="{DFCBE55E-2A31-4061-86DB-924D392E289E}"/>
              </a:ext>
            </a:extLst>
          </p:cNvPr>
          <p:cNvSpPr txBox="1">
            <a:spLocks/>
          </p:cNvSpPr>
          <p:nvPr/>
        </p:nvSpPr>
        <p:spPr>
          <a:xfrm>
            <a:off x="6708545" y="3233353"/>
            <a:ext cx="3777940" cy="367038"/>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2353">
                <a:latin typeface="Segoe UI"/>
              </a:rPr>
              <a:t>x 60 distributions (shards)</a:t>
            </a:r>
          </a:p>
        </p:txBody>
      </p:sp>
      <p:sp>
        <p:nvSpPr>
          <p:cNvPr id="109" name="Text Placeholder 5">
            <a:extLst>
              <a:ext uri="{FF2B5EF4-FFF2-40B4-BE49-F238E27FC236}">
                <a16:creationId xmlns:a16="http://schemas.microsoft.com/office/drawing/2014/main" id="{BC3B318C-4326-4C29-8155-2B222A81DF18}"/>
              </a:ext>
            </a:extLst>
          </p:cNvPr>
          <p:cNvSpPr txBox="1">
            <a:spLocks/>
          </p:cNvSpPr>
          <p:nvPr/>
        </p:nvSpPr>
        <p:spPr>
          <a:xfrm>
            <a:off x="3553571" y="1905802"/>
            <a:ext cx="2704221" cy="39030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dirty="0">
                <a:latin typeface="Segoe UI Semibold"/>
              </a:rPr>
              <a:t>Distribution1 </a:t>
            </a:r>
            <a:br>
              <a:rPr lang="en-US" sz="1200" dirty="0">
                <a:latin typeface="Segoe UI Semibold"/>
              </a:rPr>
            </a:br>
            <a:r>
              <a:rPr lang="en-US" sz="1200" dirty="0">
                <a:latin typeface="Segoe UI Semibold"/>
              </a:rPr>
              <a:t>(</a:t>
            </a:r>
            <a:r>
              <a:rPr lang="en-US" sz="1050" dirty="0" err="1">
                <a:latin typeface="Segoe UI Semibold"/>
              </a:rPr>
              <a:t>OrderId</a:t>
            </a:r>
            <a:r>
              <a:rPr lang="en-US" sz="1050" dirty="0">
                <a:latin typeface="Segoe UI Semibold"/>
              </a:rPr>
              <a:t> 80,000 – 100,000)</a:t>
            </a:r>
            <a:endParaRPr lang="en-US" sz="1200" dirty="0">
              <a:latin typeface="Segoe UI Semibold"/>
            </a:endParaRPr>
          </a:p>
        </p:txBody>
      </p:sp>
      <p:sp>
        <p:nvSpPr>
          <p:cNvPr id="117" name="Text Placeholder 5">
            <a:extLst>
              <a:ext uri="{FF2B5EF4-FFF2-40B4-BE49-F238E27FC236}">
                <a16:creationId xmlns:a16="http://schemas.microsoft.com/office/drawing/2014/main" id="{FED173C0-EF26-4F7D-9C2B-9C944D1C0FF4}"/>
              </a:ext>
            </a:extLst>
          </p:cNvPr>
          <p:cNvSpPr txBox="1">
            <a:spLocks/>
          </p:cNvSpPr>
          <p:nvPr/>
        </p:nvSpPr>
        <p:spPr>
          <a:xfrm>
            <a:off x="6746512" y="2718669"/>
            <a:ext cx="664217" cy="67291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4313">
                <a:latin typeface="Segoe UI"/>
              </a:rPr>
              <a:t>…</a:t>
            </a:r>
            <a:endParaRPr lang="en-US" sz="4313">
              <a:latin typeface="Segoe UI Semibold"/>
            </a:endParaRPr>
          </a:p>
        </p:txBody>
      </p:sp>
      <p:sp>
        <p:nvSpPr>
          <p:cNvPr id="118" name="Text Placeholder 5">
            <a:extLst>
              <a:ext uri="{FF2B5EF4-FFF2-40B4-BE49-F238E27FC236}">
                <a16:creationId xmlns:a16="http://schemas.microsoft.com/office/drawing/2014/main" id="{248802B9-E2E9-468B-B076-EF1C458F8445}"/>
              </a:ext>
            </a:extLst>
          </p:cNvPr>
          <p:cNvSpPr txBox="1">
            <a:spLocks/>
          </p:cNvSpPr>
          <p:nvPr/>
        </p:nvSpPr>
        <p:spPr>
          <a:xfrm>
            <a:off x="6708545" y="3978823"/>
            <a:ext cx="5587726" cy="250929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695" indent="-285695" defTabSz="914016">
              <a:spcBef>
                <a:spcPts val="600"/>
              </a:spcBef>
              <a:buFont typeface="Arial" panose="020B0604020202020204" pitchFamily="34" charset="0"/>
              <a:buChar char="•"/>
              <a:defRPr/>
            </a:pPr>
            <a:r>
              <a:rPr lang="en-US" sz="2353">
                <a:latin typeface="Segoe UI"/>
              </a:rPr>
              <a:t>Each shard is partitioned with the same date partitions</a:t>
            </a:r>
          </a:p>
          <a:p>
            <a:pPr marL="285695" indent="-285695" defTabSz="914016">
              <a:spcBef>
                <a:spcPts val="600"/>
              </a:spcBef>
              <a:buFont typeface="Arial" panose="020B0604020202020204" pitchFamily="34" charset="0"/>
              <a:buChar char="•"/>
              <a:defRPr/>
            </a:pPr>
            <a:r>
              <a:rPr lang="en-US" sz="2353">
                <a:latin typeface="Segoe UI"/>
              </a:rPr>
              <a:t>A minimum of 1 million rows per distribution and partition is needed for optimal compression and performance of clustered </a:t>
            </a:r>
            <a:r>
              <a:rPr lang="en-US" sz="2353" err="1">
                <a:latin typeface="Segoe UI"/>
              </a:rPr>
              <a:t>Columnstore</a:t>
            </a:r>
            <a:r>
              <a:rPr lang="en-US" sz="2353">
                <a:latin typeface="Segoe UI"/>
              </a:rPr>
              <a:t> tables</a:t>
            </a:r>
            <a:endParaRPr lang="en-US" sz="2353">
              <a:latin typeface="Segoe UI Semibold"/>
            </a:endParaRPr>
          </a:p>
        </p:txBody>
      </p:sp>
    </p:spTree>
    <p:extLst>
      <p:ext uri="{BB962C8B-B14F-4D97-AF65-F5344CB8AC3E}">
        <p14:creationId xmlns:p14="http://schemas.microsoft.com/office/powerpoint/2010/main" val="40305747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0349-63B4-48D8-9BB3-9510CC302862}"/>
              </a:ext>
            </a:extLst>
          </p:cNvPr>
          <p:cNvSpPr>
            <a:spLocks noGrp="1"/>
          </p:cNvSpPr>
          <p:nvPr>
            <p:ph type="title"/>
          </p:nvPr>
        </p:nvSpPr>
        <p:spPr>
          <a:xfrm>
            <a:off x="427229" y="223038"/>
            <a:ext cx="7685727" cy="757914"/>
          </a:xfrm>
        </p:spPr>
        <p:txBody>
          <a:bodyPr/>
          <a:lstStyle/>
          <a:p>
            <a:r>
              <a:rPr lang="en-US"/>
              <a:t>Common table distribution methods</a:t>
            </a:r>
          </a:p>
        </p:txBody>
      </p:sp>
      <p:sp>
        <p:nvSpPr>
          <p:cNvPr id="11" name="Text Placeholder 10"/>
          <p:cNvSpPr>
            <a:spLocks noGrp="1"/>
          </p:cNvSpPr>
          <p:nvPr>
            <p:ph type="body" sz="quarter" idx="4294967295"/>
          </p:nvPr>
        </p:nvSpPr>
        <p:spPr>
          <a:xfrm>
            <a:off x="866" y="1633793"/>
            <a:ext cx="5564985" cy="1290866"/>
          </a:xfrm>
        </p:spPr>
        <p:txBody>
          <a:bodyPr/>
          <a:lstStyle/>
          <a:p>
            <a:pPr marL="285695" indent="-285695">
              <a:buFont typeface="Arial" panose="020B0604020202020204" pitchFamily="34" charset="0"/>
              <a:buChar char="•"/>
            </a:pPr>
            <a:endParaRPr lang="en-US" sz="1800">
              <a:solidFill>
                <a:schemeClr val="tx1"/>
              </a:solidFill>
            </a:endParaRPr>
          </a:p>
          <a:p>
            <a:endParaRPr lang="en-US"/>
          </a:p>
          <a:p>
            <a:endParaRPr lang="en-US"/>
          </a:p>
        </p:txBody>
      </p:sp>
      <p:graphicFrame>
        <p:nvGraphicFramePr>
          <p:cNvPr id="4" name="Table 3">
            <a:extLst>
              <a:ext uri="{FF2B5EF4-FFF2-40B4-BE49-F238E27FC236}">
                <a16:creationId xmlns:a16="http://schemas.microsoft.com/office/drawing/2014/main" id="{A2E8F349-B274-4B8A-8559-C510CE43EA1D}"/>
              </a:ext>
            </a:extLst>
          </p:cNvPr>
          <p:cNvGraphicFramePr>
            <a:graphicFrameLocks noGrp="1"/>
          </p:cNvGraphicFramePr>
          <p:nvPr/>
        </p:nvGraphicFramePr>
        <p:xfrm>
          <a:off x="427228" y="1549566"/>
          <a:ext cx="11495533" cy="5286898"/>
        </p:xfrm>
        <a:graphic>
          <a:graphicData uri="http://schemas.openxmlformats.org/drawingml/2006/table">
            <a:tbl>
              <a:tblPr/>
              <a:tblGrid>
                <a:gridCol w="2451536">
                  <a:extLst>
                    <a:ext uri="{9D8B030D-6E8A-4147-A177-3AD203B41FA5}">
                      <a16:colId xmlns:a16="http://schemas.microsoft.com/office/drawing/2014/main" val="20000"/>
                    </a:ext>
                  </a:extLst>
                </a:gridCol>
                <a:gridCol w="9043997">
                  <a:extLst>
                    <a:ext uri="{9D8B030D-6E8A-4147-A177-3AD203B41FA5}">
                      <a16:colId xmlns:a16="http://schemas.microsoft.com/office/drawing/2014/main" val="20002"/>
                    </a:ext>
                  </a:extLst>
                </a:gridCol>
              </a:tblGrid>
              <a:tr h="486281">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Table Category</a:t>
                      </a:r>
                    </a:p>
                  </a:txBody>
                  <a:tcPr marL="0" marR="20484" marT="91427" marB="91427">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Recommended Distribution Option</a:t>
                      </a:r>
                    </a:p>
                  </a:txBody>
                  <a:tcPr marL="182854" marR="20484" marT="91427" marB="91427">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0549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Fact</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Use </a:t>
                      </a:r>
                      <a:r>
                        <a:rPr lang="en-US" sz="1600" b="1" kern="1200" dirty="0">
                          <a:solidFill>
                            <a:schemeClr val="tx1"/>
                          </a:solidFill>
                          <a:latin typeface="+mn-lt"/>
                          <a:ea typeface="+mn-ea"/>
                          <a:cs typeface="+mn-cs"/>
                        </a:rPr>
                        <a:t>hash-distribution with clustered columnstore index</a:t>
                      </a:r>
                      <a:r>
                        <a:rPr lang="en-US" sz="1600" kern="1200" dirty="0">
                          <a:solidFill>
                            <a:schemeClr val="tx1"/>
                          </a:solidFill>
                          <a:latin typeface="+mn-lt"/>
                          <a:ea typeface="+mn-ea"/>
                          <a:cs typeface="+mn-cs"/>
                        </a:rPr>
                        <a:t>. Performance improves because hashing enables the platform to localize certain operations within the node itself during query execution.</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Operations that benefit:</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COUNT(DISTINCT(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 )) </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OVER PARTITION BY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 </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most JOIN &lt;</a:t>
                      </a:r>
                      <a:r>
                        <a:rPr lang="en-US" sz="1600" kern="1200" dirty="0" err="1">
                          <a:solidFill>
                            <a:schemeClr val="tx1"/>
                          </a:solidFill>
                          <a:latin typeface="+mn-lt"/>
                          <a:ea typeface="+mn-ea"/>
                          <a:cs typeface="+mn-cs"/>
                        </a:rPr>
                        <a:t>table_name</a:t>
                      </a:r>
                      <a:r>
                        <a:rPr lang="en-US" sz="1600" kern="1200" dirty="0">
                          <a:solidFill>
                            <a:schemeClr val="tx1"/>
                          </a:solidFill>
                          <a:latin typeface="+mn-lt"/>
                          <a:ea typeface="+mn-ea"/>
                          <a:cs typeface="+mn-cs"/>
                        </a:rPr>
                        <a:t>&gt; ON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a:t>
                      </a:r>
                    </a:p>
                    <a:p>
                      <a:pPr marL="0" marR="0" lvl="0" indent="0" algn="l" defTabSz="914367" rtl="0" eaLnBrk="1" fontAlgn="base" latinLnBrk="0" hangingPunct="1">
                        <a:lnSpc>
                          <a:spcPct val="110000"/>
                        </a:lnSpc>
                        <a:spcBef>
                          <a:spcPct val="0"/>
                        </a:spcBef>
                        <a:spcAft>
                          <a:spcPts val="600"/>
                        </a:spcAft>
                        <a:buClrTx/>
                        <a:buSzTx/>
                        <a:buFontTx/>
                        <a:buNone/>
                        <a:tabLst/>
                        <a:defRPr/>
                      </a:pPr>
                      <a:r>
                        <a:rPr lang="en-US" sz="1600" kern="1200" dirty="0">
                          <a:solidFill>
                            <a:schemeClr val="tx1"/>
                          </a:solidFill>
                          <a:latin typeface="+mn-lt"/>
                          <a:ea typeface="+mn-ea"/>
                          <a:cs typeface="+mn-cs"/>
                        </a:rPr>
                        <a:t>GROUP BY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a:t>
                      </a:r>
                    </a:p>
                    <a:p>
                      <a:pPr marL="0" algn="l" defTabSz="914367" rtl="0" eaLnBrk="1" fontAlgn="base" latinLnBrk="0" hangingPunct="1">
                        <a:lnSpc>
                          <a:spcPct val="110000"/>
                        </a:lnSpc>
                        <a:spcBef>
                          <a:spcPct val="0"/>
                        </a:spcBef>
                        <a:spcAft>
                          <a:spcPts val="600"/>
                        </a:spcAft>
                        <a:defRPr/>
                      </a:pPr>
                      <a:endParaRPr lang="en-US" sz="1600" kern="1200" dirty="0">
                        <a:solidFill>
                          <a:schemeClr val="tx1"/>
                        </a:solidFill>
                        <a:latin typeface="+mn-lt"/>
                        <a:ea typeface="+mn-ea"/>
                        <a:cs typeface="+mn-cs"/>
                      </a:endParaRP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7957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Dimension</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Use </a:t>
                      </a:r>
                      <a:r>
                        <a:rPr kumimoji="0" lang="en-US" sz="1600" b="1" i="0" u="none" strike="noStrike" kern="1200" cap="none" spc="0" normalizeH="0" baseline="0" noProof="0" dirty="0">
                          <a:ln>
                            <a:noFill/>
                          </a:ln>
                          <a:solidFill>
                            <a:schemeClr val="tx1"/>
                          </a:solidFill>
                          <a:effectLst/>
                          <a:uLnTx/>
                          <a:uFillTx/>
                          <a:latin typeface="+mn-lt"/>
                          <a:ea typeface="+mn-ea"/>
                          <a:cs typeface="+mn-cs"/>
                        </a:rPr>
                        <a:t>replicated</a:t>
                      </a:r>
                      <a:r>
                        <a:rPr kumimoji="0" lang="en-US" sz="1600" b="0" i="0" u="none" strike="noStrike" kern="1200" cap="none" spc="0" normalizeH="0" baseline="0" noProof="0" dirty="0">
                          <a:ln>
                            <a:noFill/>
                          </a:ln>
                          <a:solidFill>
                            <a:schemeClr val="tx1"/>
                          </a:solidFill>
                          <a:effectLst/>
                          <a:uLnTx/>
                          <a:uFillTx/>
                          <a:latin typeface="+mn-lt"/>
                          <a:ea typeface="+mn-ea"/>
                          <a:cs typeface="+mn-cs"/>
                        </a:rPr>
                        <a:t> for smaller tables. If tables are too large to store on each Compute node, use hash-distributed.</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85054">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Staging</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Use </a:t>
                      </a:r>
                      <a:r>
                        <a:rPr kumimoji="0" lang="en-US" sz="1600" b="1" i="0" u="none" strike="noStrike" kern="1200" cap="none" spc="0" normalizeH="0" baseline="0" noProof="0" dirty="0">
                          <a:ln>
                            <a:noFill/>
                          </a:ln>
                          <a:solidFill>
                            <a:schemeClr val="tx1"/>
                          </a:solidFill>
                          <a:effectLst/>
                          <a:uLnTx/>
                          <a:uFillTx/>
                          <a:latin typeface="+mn-lt"/>
                          <a:ea typeface="+mn-ea"/>
                          <a:cs typeface="+mn-cs"/>
                        </a:rPr>
                        <a:t>round-robin</a:t>
                      </a:r>
                      <a:r>
                        <a:rPr kumimoji="0" lang="en-US" sz="1600" b="0" i="0" u="none" strike="noStrike" kern="1200" cap="none" spc="0" normalizeH="0" baseline="0" noProof="0" dirty="0">
                          <a:ln>
                            <a:noFill/>
                          </a:ln>
                          <a:solidFill>
                            <a:schemeClr val="tx1"/>
                          </a:solidFill>
                          <a:effectLst/>
                          <a:uLnTx/>
                          <a:uFillTx/>
                          <a:latin typeface="+mn-lt"/>
                          <a:ea typeface="+mn-ea"/>
                          <a:cs typeface="+mn-cs"/>
                        </a:rPr>
                        <a:t> for the staging table. The load with CTAS is faster. Once the data is in the staging table, use INSERT…SELECT to move the data to production tables.</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7889170"/>
                  </a:ext>
                </a:extLst>
              </a:tr>
            </a:tbl>
          </a:graphicData>
        </a:graphic>
      </p:graphicFrame>
    </p:spTree>
    <p:extLst>
      <p:ext uri="{BB962C8B-B14F-4D97-AF65-F5344CB8AC3E}">
        <p14:creationId xmlns:p14="http://schemas.microsoft.com/office/powerpoint/2010/main" val="18068974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160654" cy="1661884"/>
          </a:xfrm>
        </p:spPr>
        <p:txBody>
          <a:bodyPr/>
          <a:lstStyle/>
          <a:p>
            <a:r>
              <a:rPr lang="en-US" dirty="0"/>
              <a:t>Why is the best practice to load into a staging table, and then CTAS into the production table?</a:t>
            </a:r>
          </a:p>
          <a:p>
            <a:endParaRPr lang="en-US" dirty="0"/>
          </a:p>
          <a:p>
            <a:endParaRPr lang="en-US" dirty="0"/>
          </a:p>
        </p:txBody>
      </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grpSp>
        <p:nvGrpSpPr>
          <p:cNvPr id="4" name="Group 3">
            <a:extLst>
              <a:ext uri="{FF2B5EF4-FFF2-40B4-BE49-F238E27FC236}">
                <a16:creationId xmlns:a16="http://schemas.microsoft.com/office/drawing/2014/main" id="{B9467656-B269-44E7-9E19-3337AE3D5727}"/>
              </a:ext>
            </a:extLst>
          </p:cNvPr>
          <p:cNvGrpSpPr/>
          <p:nvPr/>
        </p:nvGrpSpPr>
        <p:grpSpPr>
          <a:xfrm>
            <a:off x="6668675" y="1308660"/>
            <a:ext cx="4524690" cy="3895978"/>
            <a:chOff x="11271250" y="3702050"/>
            <a:chExt cx="696913" cy="600076"/>
          </a:xfrm>
        </p:grpSpPr>
        <p:sp>
          <p:nvSpPr>
            <p:cNvPr id="45" name="Oval 2026">
              <a:extLst>
                <a:ext uri="{FF2B5EF4-FFF2-40B4-BE49-F238E27FC236}">
                  <a16:creationId xmlns:a16="http://schemas.microsoft.com/office/drawing/2014/main" id="{22C37F32-E79A-404A-A135-8D04A132F9F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6" name="Freeform 2027">
              <a:extLst>
                <a:ext uri="{FF2B5EF4-FFF2-40B4-BE49-F238E27FC236}">
                  <a16:creationId xmlns:a16="http://schemas.microsoft.com/office/drawing/2014/main" id="{F395D64F-C81F-4E83-A806-649DD244D5AC}"/>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7" name="Freeform 2028">
              <a:extLst>
                <a:ext uri="{FF2B5EF4-FFF2-40B4-BE49-F238E27FC236}">
                  <a16:creationId xmlns:a16="http://schemas.microsoft.com/office/drawing/2014/main" id="{9BD59D5C-91C0-413B-AD3D-8D3807C5C31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8" name="Freeform 2029">
              <a:extLst>
                <a:ext uri="{FF2B5EF4-FFF2-40B4-BE49-F238E27FC236}">
                  <a16:creationId xmlns:a16="http://schemas.microsoft.com/office/drawing/2014/main" id="{746CB538-6F64-4053-86DA-000386E137F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9" name="Freeform 2030">
              <a:extLst>
                <a:ext uri="{FF2B5EF4-FFF2-40B4-BE49-F238E27FC236}">
                  <a16:creationId xmlns:a16="http://schemas.microsoft.com/office/drawing/2014/main" id="{5C4669F6-C26A-4B40-AD8E-C9A4FEFDF07D}"/>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0" name="Freeform 2031">
              <a:extLst>
                <a:ext uri="{FF2B5EF4-FFF2-40B4-BE49-F238E27FC236}">
                  <a16:creationId xmlns:a16="http://schemas.microsoft.com/office/drawing/2014/main" id="{AF47A1A7-5C38-477A-AE99-60098F57ECBB}"/>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1" name="Freeform 2032">
              <a:extLst>
                <a:ext uri="{FF2B5EF4-FFF2-40B4-BE49-F238E27FC236}">
                  <a16:creationId xmlns:a16="http://schemas.microsoft.com/office/drawing/2014/main" id="{4087847E-7BE7-452F-96B7-047A79A2A49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4" name="Freeform 2033">
              <a:extLst>
                <a:ext uri="{FF2B5EF4-FFF2-40B4-BE49-F238E27FC236}">
                  <a16:creationId xmlns:a16="http://schemas.microsoft.com/office/drawing/2014/main" id="{9FA1688B-D036-4EC4-A5A6-68A656A59FCD}"/>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5" name="Freeform 2034">
              <a:extLst>
                <a:ext uri="{FF2B5EF4-FFF2-40B4-BE49-F238E27FC236}">
                  <a16:creationId xmlns:a16="http://schemas.microsoft.com/office/drawing/2014/main" id="{FAC89128-00FE-4241-B434-B5A7708A7AE6}"/>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6" name="Freeform 2035">
              <a:extLst>
                <a:ext uri="{FF2B5EF4-FFF2-40B4-BE49-F238E27FC236}">
                  <a16:creationId xmlns:a16="http://schemas.microsoft.com/office/drawing/2014/main" id="{DB22A208-F7E1-4723-BB75-58CBC6022C7F}"/>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7" name="Freeform 2036">
              <a:extLst>
                <a:ext uri="{FF2B5EF4-FFF2-40B4-BE49-F238E27FC236}">
                  <a16:creationId xmlns:a16="http://schemas.microsoft.com/office/drawing/2014/main" id="{64D3EA03-AB06-477A-9CDC-AEBECF34194F}"/>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8" name="Freeform 2037">
              <a:extLst>
                <a:ext uri="{FF2B5EF4-FFF2-40B4-BE49-F238E27FC236}">
                  <a16:creationId xmlns:a16="http://schemas.microsoft.com/office/drawing/2014/main" id="{77238E6E-BD69-4AF5-9DC9-DCBC2F85877F}"/>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9" name="Freeform 2038">
              <a:extLst>
                <a:ext uri="{FF2B5EF4-FFF2-40B4-BE49-F238E27FC236}">
                  <a16:creationId xmlns:a16="http://schemas.microsoft.com/office/drawing/2014/main" id="{7E86775E-9205-42A4-835D-6853033C71EC}"/>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0" name="Freeform 2039">
              <a:extLst>
                <a:ext uri="{FF2B5EF4-FFF2-40B4-BE49-F238E27FC236}">
                  <a16:creationId xmlns:a16="http://schemas.microsoft.com/office/drawing/2014/main" id="{8B379CF5-E49F-4203-9C9D-477B1E89AE3B}"/>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1" name="Freeform 2040">
              <a:extLst>
                <a:ext uri="{FF2B5EF4-FFF2-40B4-BE49-F238E27FC236}">
                  <a16:creationId xmlns:a16="http://schemas.microsoft.com/office/drawing/2014/main" id="{A1C3A1F4-F47F-4C39-AD59-6675DFD3A6E4}"/>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2" name="Oval 2041">
              <a:extLst>
                <a:ext uri="{FF2B5EF4-FFF2-40B4-BE49-F238E27FC236}">
                  <a16:creationId xmlns:a16="http://schemas.microsoft.com/office/drawing/2014/main" id="{30502351-84BA-4015-872E-6DBAA0973826}"/>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3" name="Freeform 2042">
              <a:extLst>
                <a:ext uri="{FF2B5EF4-FFF2-40B4-BE49-F238E27FC236}">
                  <a16:creationId xmlns:a16="http://schemas.microsoft.com/office/drawing/2014/main" id="{6B45BD10-E337-406D-8C9F-F7F1CCC5CC19}"/>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4" name="Oval 2043">
              <a:extLst>
                <a:ext uri="{FF2B5EF4-FFF2-40B4-BE49-F238E27FC236}">
                  <a16:creationId xmlns:a16="http://schemas.microsoft.com/office/drawing/2014/main" id="{5CBCE49E-37EF-4AEC-ADE0-675F0E561897}"/>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5" name="Freeform 2044">
              <a:extLst>
                <a:ext uri="{FF2B5EF4-FFF2-40B4-BE49-F238E27FC236}">
                  <a16:creationId xmlns:a16="http://schemas.microsoft.com/office/drawing/2014/main" id="{2EDDC38D-37E9-4EB9-A468-25B07F24F670}"/>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6" name="Freeform 2045">
              <a:extLst>
                <a:ext uri="{FF2B5EF4-FFF2-40B4-BE49-F238E27FC236}">
                  <a16:creationId xmlns:a16="http://schemas.microsoft.com/office/drawing/2014/main" id="{A67E728F-7F03-4FA3-983A-DF9D2DC85DD3}"/>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7" name="Rectangle 2046">
              <a:extLst>
                <a:ext uri="{FF2B5EF4-FFF2-40B4-BE49-F238E27FC236}">
                  <a16:creationId xmlns:a16="http://schemas.microsoft.com/office/drawing/2014/main" id="{B0152A15-C056-4E3D-8909-EC6ECAB1CD72}"/>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8" name="Rectangle 2047">
              <a:extLst>
                <a:ext uri="{FF2B5EF4-FFF2-40B4-BE49-F238E27FC236}">
                  <a16:creationId xmlns:a16="http://schemas.microsoft.com/office/drawing/2014/main" id="{AAE74D72-E6CC-409E-8F7C-1862E2B8B196}"/>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9" name="Rectangle 2048">
              <a:extLst>
                <a:ext uri="{FF2B5EF4-FFF2-40B4-BE49-F238E27FC236}">
                  <a16:creationId xmlns:a16="http://schemas.microsoft.com/office/drawing/2014/main" id="{ADFF1B91-295D-4BAD-8AF6-8FABF5FF70A5}"/>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0" name="Freeform 2049">
              <a:extLst>
                <a:ext uri="{FF2B5EF4-FFF2-40B4-BE49-F238E27FC236}">
                  <a16:creationId xmlns:a16="http://schemas.microsoft.com/office/drawing/2014/main" id="{2A9BA961-5F1D-4B18-B757-8BFC0FED7B89}"/>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1" name="Freeform 2050">
              <a:extLst>
                <a:ext uri="{FF2B5EF4-FFF2-40B4-BE49-F238E27FC236}">
                  <a16:creationId xmlns:a16="http://schemas.microsoft.com/office/drawing/2014/main" id="{CC060BFB-DD56-4BBE-9C58-A48AE4627B01}"/>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2" name="Freeform 2051">
              <a:extLst>
                <a:ext uri="{FF2B5EF4-FFF2-40B4-BE49-F238E27FC236}">
                  <a16:creationId xmlns:a16="http://schemas.microsoft.com/office/drawing/2014/main" id="{05A76A8A-8FD5-4F76-9863-AF113EC1A208}"/>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3" name="Rectangle 2052">
              <a:extLst>
                <a:ext uri="{FF2B5EF4-FFF2-40B4-BE49-F238E27FC236}">
                  <a16:creationId xmlns:a16="http://schemas.microsoft.com/office/drawing/2014/main" id="{0270D3CC-0E37-4286-9CAD-7A031FEB141B}"/>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4" name="Freeform 2053">
              <a:extLst>
                <a:ext uri="{FF2B5EF4-FFF2-40B4-BE49-F238E27FC236}">
                  <a16:creationId xmlns:a16="http://schemas.microsoft.com/office/drawing/2014/main" id="{B33D4107-93CD-4581-A9C4-AA207E8CFB91}"/>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5" name="Rectangle 2054">
              <a:extLst>
                <a:ext uri="{FF2B5EF4-FFF2-40B4-BE49-F238E27FC236}">
                  <a16:creationId xmlns:a16="http://schemas.microsoft.com/office/drawing/2014/main" id="{53684FC3-BA78-46EC-AAEA-9D20682076BD}"/>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6" name="Freeform 2055">
              <a:extLst>
                <a:ext uri="{FF2B5EF4-FFF2-40B4-BE49-F238E27FC236}">
                  <a16:creationId xmlns:a16="http://schemas.microsoft.com/office/drawing/2014/main" id="{75666080-1ECF-48B9-BE42-EBDC7BE0C316}"/>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7" name="Freeform 2056">
              <a:extLst>
                <a:ext uri="{FF2B5EF4-FFF2-40B4-BE49-F238E27FC236}">
                  <a16:creationId xmlns:a16="http://schemas.microsoft.com/office/drawing/2014/main" id="{0EA71940-A9AD-4F4F-ADF3-F72C34D7312C}"/>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8" name="Freeform 2057">
              <a:extLst>
                <a:ext uri="{FF2B5EF4-FFF2-40B4-BE49-F238E27FC236}">
                  <a16:creationId xmlns:a16="http://schemas.microsoft.com/office/drawing/2014/main" id="{50A27857-4742-4020-A321-4AEFFC2840A7}"/>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9" name="Oval 2058">
              <a:extLst>
                <a:ext uri="{FF2B5EF4-FFF2-40B4-BE49-F238E27FC236}">
                  <a16:creationId xmlns:a16="http://schemas.microsoft.com/office/drawing/2014/main" id="{479D62D4-6395-41BE-8EA5-061D0388DE20}"/>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0" name="Oval 2059">
              <a:extLst>
                <a:ext uri="{FF2B5EF4-FFF2-40B4-BE49-F238E27FC236}">
                  <a16:creationId xmlns:a16="http://schemas.microsoft.com/office/drawing/2014/main" id="{BB35C6A3-979A-49E2-AEDD-17C369DC1D67}"/>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1" name="Freeform 2060">
              <a:extLst>
                <a:ext uri="{FF2B5EF4-FFF2-40B4-BE49-F238E27FC236}">
                  <a16:creationId xmlns:a16="http://schemas.microsoft.com/office/drawing/2014/main" id="{ADE4D2E7-852E-4668-8962-FF1D02D0E309}"/>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2" name="Freeform 2061">
              <a:extLst>
                <a:ext uri="{FF2B5EF4-FFF2-40B4-BE49-F238E27FC236}">
                  <a16:creationId xmlns:a16="http://schemas.microsoft.com/office/drawing/2014/main" id="{FAA71590-D927-4D75-A901-476821439FE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3" name="Freeform 2062">
              <a:extLst>
                <a:ext uri="{FF2B5EF4-FFF2-40B4-BE49-F238E27FC236}">
                  <a16:creationId xmlns:a16="http://schemas.microsoft.com/office/drawing/2014/main" id="{F53A22D4-C5E4-439F-B9CD-ADDC8E919175}"/>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4" name="Oval 2063">
              <a:extLst>
                <a:ext uri="{FF2B5EF4-FFF2-40B4-BE49-F238E27FC236}">
                  <a16:creationId xmlns:a16="http://schemas.microsoft.com/office/drawing/2014/main" id="{710B4C20-A0B5-4BCB-B963-7933085F305E}"/>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0" name="Freeform 2064">
              <a:extLst>
                <a:ext uri="{FF2B5EF4-FFF2-40B4-BE49-F238E27FC236}">
                  <a16:creationId xmlns:a16="http://schemas.microsoft.com/office/drawing/2014/main" id="{FDB327E1-7BBF-4938-A896-6E7FE2980768}"/>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1" name="Freeform 2065">
              <a:extLst>
                <a:ext uri="{FF2B5EF4-FFF2-40B4-BE49-F238E27FC236}">
                  <a16:creationId xmlns:a16="http://schemas.microsoft.com/office/drawing/2014/main" id="{BE04A6EF-2FCE-475F-9923-B7E8649ED114}"/>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2" name="Rectangle 2066">
              <a:extLst>
                <a:ext uri="{FF2B5EF4-FFF2-40B4-BE49-F238E27FC236}">
                  <a16:creationId xmlns:a16="http://schemas.microsoft.com/office/drawing/2014/main" id="{E54AB75A-A962-449D-8EF6-B68C24C11C26}"/>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Rectangle 2067">
              <a:extLst>
                <a:ext uri="{FF2B5EF4-FFF2-40B4-BE49-F238E27FC236}">
                  <a16:creationId xmlns:a16="http://schemas.microsoft.com/office/drawing/2014/main" id="{6F06C5CB-E77C-47A8-9474-698239DF101E}"/>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Rectangle 2068">
              <a:extLst>
                <a:ext uri="{FF2B5EF4-FFF2-40B4-BE49-F238E27FC236}">
                  <a16:creationId xmlns:a16="http://schemas.microsoft.com/office/drawing/2014/main" id="{E107B72D-434C-483D-9626-F36046674544}"/>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Rectangle 2069">
              <a:extLst>
                <a:ext uri="{FF2B5EF4-FFF2-40B4-BE49-F238E27FC236}">
                  <a16:creationId xmlns:a16="http://schemas.microsoft.com/office/drawing/2014/main" id="{05F8690F-0AD7-4542-84DF-AC7CDE4B18BF}"/>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2070">
              <a:extLst>
                <a:ext uri="{FF2B5EF4-FFF2-40B4-BE49-F238E27FC236}">
                  <a16:creationId xmlns:a16="http://schemas.microsoft.com/office/drawing/2014/main" id="{F99D5B9E-1384-4964-A6E9-DF6DBCE5D271}"/>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2071">
              <a:extLst>
                <a:ext uri="{FF2B5EF4-FFF2-40B4-BE49-F238E27FC236}">
                  <a16:creationId xmlns:a16="http://schemas.microsoft.com/office/drawing/2014/main" id="{B39A95A7-0C39-4DE0-AFB0-5190A360E159}"/>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2072">
              <a:extLst>
                <a:ext uri="{FF2B5EF4-FFF2-40B4-BE49-F238E27FC236}">
                  <a16:creationId xmlns:a16="http://schemas.microsoft.com/office/drawing/2014/main" id="{43285F51-1814-4276-8DF5-9436C8CE9AF7}"/>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2073">
              <a:extLst>
                <a:ext uri="{FF2B5EF4-FFF2-40B4-BE49-F238E27FC236}">
                  <a16:creationId xmlns:a16="http://schemas.microsoft.com/office/drawing/2014/main" id="{0086F18D-EF33-4F4A-B99E-3269115167F3}"/>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2074">
              <a:extLst>
                <a:ext uri="{FF2B5EF4-FFF2-40B4-BE49-F238E27FC236}">
                  <a16:creationId xmlns:a16="http://schemas.microsoft.com/office/drawing/2014/main" id="{322D07DB-54DD-4C9C-876E-4597A004DF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2075">
              <a:extLst>
                <a:ext uri="{FF2B5EF4-FFF2-40B4-BE49-F238E27FC236}">
                  <a16:creationId xmlns:a16="http://schemas.microsoft.com/office/drawing/2014/main" id="{94658AB6-E28D-4F7B-9A73-5E962A557B0C}"/>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2076">
              <a:extLst>
                <a:ext uri="{FF2B5EF4-FFF2-40B4-BE49-F238E27FC236}">
                  <a16:creationId xmlns:a16="http://schemas.microsoft.com/office/drawing/2014/main" id="{B88CEB67-8AE2-4803-9F80-F7DA80BF1676}"/>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Rectangle 2077">
              <a:extLst>
                <a:ext uri="{FF2B5EF4-FFF2-40B4-BE49-F238E27FC236}">
                  <a16:creationId xmlns:a16="http://schemas.microsoft.com/office/drawing/2014/main" id="{57AFCF76-FF47-4994-829E-88FC6CDB1A4A}"/>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Rectangle 2078">
              <a:extLst>
                <a:ext uri="{FF2B5EF4-FFF2-40B4-BE49-F238E27FC236}">
                  <a16:creationId xmlns:a16="http://schemas.microsoft.com/office/drawing/2014/main" id="{BF090A0E-F81E-4AB5-9095-3C663E94C558}"/>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Freeform 2079">
              <a:extLst>
                <a:ext uri="{FF2B5EF4-FFF2-40B4-BE49-F238E27FC236}">
                  <a16:creationId xmlns:a16="http://schemas.microsoft.com/office/drawing/2014/main" id="{2EEE48CA-39D1-408D-BCEA-8E2C390E89E7}"/>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Freeform 2080">
              <a:extLst>
                <a:ext uri="{FF2B5EF4-FFF2-40B4-BE49-F238E27FC236}">
                  <a16:creationId xmlns:a16="http://schemas.microsoft.com/office/drawing/2014/main" id="{227D3F47-376B-45D9-96CF-D47F930BA38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Freeform 2081">
              <a:extLst>
                <a:ext uri="{FF2B5EF4-FFF2-40B4-BE49-F238E27FC236}">
                  <a16:creationId xmlns:a16="http://schemas.microsoft.com/office/drawing/2014/main" id="{7C853AB3-7ACF-4819-9F5B-7D3B36BE6C66}"/>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Freeform 2082">
              <a:extLst>
                <a:ext uri="{FF2B5EF4-FFF2-40B4-BE49-F238E27FC236}">
                  <a16:creationId xmlns:a16="http://schemas.microsoft.com/office/drawing/2014/main" id="{19C0219B-A466-49BA-9362-BA4F6EFD279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Freeform 2083">
              <a:extLst>
                <a:ext uri="{FF2B5EF4-FFF2-40B4-BE49-F238E27FC236}">
                  <a16:creationId xmlns:a16="http://schemas.microsoft.com/office/drawing/2014/main" id="{6EB65E3D-4402-4457-8353-6E7022048747}"/>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Freeform 2084">
              <a:extLst>
                <a:ext uri="{FF2B5EF4-FFF2-40B4-BE49-F238E27FC236}">
                  <a16:creationId xmlns:a16="http://schemas.microsoft.com/office/drawing/2014/main" id="{64CC6B41-79A8-465E-A8EE-60F9F0D1FD7F}"/>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Freeform 2085">
              <a:extLst>
                <a:ext uri="{FF2B5EF4-FFF2-40B4-BE49-F238E27FC236}">
                  <a16:creationId xmlns:a16="http://schemas.microsoft.com/office/drawing/2014/main" id="{2773BC4B-6C6F-438D-98E5-F1045C468C60}"/>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Freeform 2086">
              <a:extLst>
                <a:ext uri="{FF2B5EF4-FFF2-40B4-BE49-F238E27FC236}">
                  <a16:creationId xmlns:a16="http://schemas.microsoft.com/office/drawing/2014/main" id="{499C18B5-4335-43B1-846C-D8E891336A91}"/>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Freeform 2087">
              <a:extLst>
                <a:ext uri="{FF2B5EF4-FFF2-40B4-BE49-F238E27FC236}">
                  <a16:creationId xmlns:a16="http://schemas.microsoft.com/office/drawing/2014/main" id="{8958A70E-02DE-43B0-B5ED-4B0F9EDD07FC}"/>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Freeform 2088">
              <a:extLst>
                <a:ext uri="{FF2B5EF4-FFF2-40B4-BE49-F238E27FC236}">
                  <a16:creationId xmlns:a16="http://schemas.microsoft.com/office/drawing/2014/main" id="{8DFCEE69-4F17-4CA0-A94D-BE43BD20B2A9}"/>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Tree>
    <p:extLst>
      <p:ext uri="{BB962C8B-B14F-4D97-AF65-F5344CB8AC3E}">
        <p14:creationId xmlns:p14="http://schemas.microsoft.com/office/powerpoint/2010/main" val="137873597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FADA3D-B19C-4F56-A22E-AB09D1D348B9}"/>
              </a:ext>
            </a:extLst>
          </p:cNvPr>
          <p:cNvSpPr>
            <a:spLocks noGrp="1"/>
          </p:cNvSpPr>
          <p:nvPr>
            <p:ph type="title"/>
          </p:nvPr>
        </p:nvSpPr>
        <p:spPr/>
        <p:txBody>
          <a:bodyPr/>
          <a:lstStyle/>
          <a:p>
            <a:r>
              <a:rPr lang="en-US" dirty="0"/>
              <a:t>SQL Capabilities</a:t>
            </a:r>
          </a:p>
        </p:txBody>
      </p:sp>
    </p:spTree>
    <p:extLst>
      <p:ext uri="{BB962C8B-B14F-4D97-AF65-F5344CB8AC3E}">
        <p14:creationId xmlns:p14="http://schemas.microsoft.com/office/powerpoint/2010/main" val="154216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3B6457-4D10-4128-954D-AF8838E61AE5}"/>
              </a:ext>
            </a:extLst>
          </p:cNvPr>
          <p:cNvSpPr>
            <a:spLocks noGrp="1"/>
          </p:cNvSpPr>
          <p:nvPr>
            <p:ph type="body" sz="quarter" idx="10"/>
          </p:nvPr>
        </p:nvSpPr>
        <p:spPr>
          <a:xfrm>
            <a:off x="427217" y="962277"/>
            <a:ext cx="5268549" cy="4863191"/>
          </a:xfrm>
        </p:spPr>
        <p:txBody>
          <a:bodyPr/>
          <a:lstStyle/>
          <a:p>
            <a:r>
              <a:rPr lang="en-US" sz="1600" dirty="0">
                <a:solidFill>
                  <a:schemeClr val="tx2"/>
                </a:solidFill>
              </a:rPr>
              <a:t>OVER clause</a:t>
            </a:r>
          </a:p>
          <a:p>
            <a:r>
              <a:rPr lang="en-US" sz="1400" dirty="0">
                <a:latin typeface="Segoe UI"/>
                <a:cs typeface="Segoe UI Semibold" panose="020B0702040204020203" pitchFamily="34" charset="0"/>
              </a:rPr>
              <a:t>Defines a window or specified set of rows within a query result set</a:t>
            </a:r>
          </a:p>
          <a:p>
            <a:r>
              <a:rPr lang="en-US" sz="1400" dirty="0">
                <a:latin typeface="Segoe UI"/>
                <a:cs typeface="Segoe UI Semibold" panose="020B0702040204020203" pitchFamily="34" charset="0"/>
              </a:rPr>
              <a:t>Computes a value for each row in the window</a:t>
            </a:r>
          </a:p>
          <a:p>
            <a:endParaRPr lang="en-US" sz="1400" dirty="0">
              <a:latin typeface="Segoe UI"/>
              <a:cs typeface="Segoe UI Semibold" panose="020B0702040204020203" pitchFamily="34" charset="0"/>
            </a:endParaRPr>
          </a:p>
          <a:p>
            <a:r>
              <a:rPr lang="en-US" sz="1600" dirty="0">
                <a:solidFill>
                  <a:schemeClr val="tx2"/>
                </a:solidFill>
              </a:rPr>
              <a:t>Aggregate functions</a:t>
            </a:r>
          </a:p>
          <a:p>
            <a:r>
              <a:rPr lang="en-US" sz="1400" dirty="0">
                <a:latin typeface="Segoe UI"/>
                <a:cs typeface="Segoe UI Semibold" panose="020B0702040204020203" pitchFamily="34" charset="0"/>
              </a:rPr>
              <a:t>COUNT, MAX, AVG, SUM, APPROX_COUNT_DISTINCT, MIN, STDEV, STDEVP, STRING_AGG, VAR, VARP, GROUPING, GROUPING_ID, COUNT_BIG, CHECKSUM_AGG</a:t>
            </a:r>
          </a:p>
          <a:p>
            <a:endParaRPr lang="en-US" sz="1400" dirty="0">
              <a:latin typeface="Segoe UI"/>
              <a:cs typeface="Segoe UI Semibold" panose="020B0702040204020203" pitchFamily="34" charset="0"/>
            </a:endParaRPr>
          </a:p>
          <a:p>
            <a:r>
              <a:rPr lang="en-US" sz="1600" dirty="0">
                <a:solidFill>
                  <a:schemeClr val="tx2"/>
                </a:solidFill>
              </a:rPr>
              <a:t>Ranking functions</a:t>
            </a:r>
          </a:p>
          <a:p>
            <a:r>
              <a:rPr lang="en-US" sz="1400" dirty="0">
                <a:latin typeface="Segoe UI"/>
                <a:cs typeface="Segoe UI Semibold" panose="020B0702040204020203" pitchFamily="34" charset="0"/>
              </a:rPr>
              <a:t>RANK, NTILE, DENSE_RANK, ROW_NUMBER</a:t>
            </a:r>
          </a:p>
          <a:p>
            <a:pPr lvl="0"/>
            <a:endParaRPr lang="en-US" sz="1400" dirty="0">
              <a:latin typeface="Segoe UI"/>
              <a:cs typeface="Segoe UI Semibold" panose="020B0702040204020203" pitchFamily="34" charset="0"/>
            </a:endParaRPr>
          </a:p>
          <a:p>
            <a:r>
              <a:rPr lang="en-US" sz="1600" dirty="0">
                <a:solidFill>
                  <a:schemeClr val="tx2"/>
                </a:solidFill>
              </a:rPr>
              <a:t>ROWS | RANGE</a:t>
            </a:r>
          </a:p>
          <a:p>
            <a:r>
              <a:rPr lang="en-US" sz="1400" dirty="0">
                <a:latin typeface="Segoe UI"/>
                <a:cs typeface="Segoe UI Semibold" panose="020B0702040204020203" pitchFamily="34" charset="0"/>
              </a:rPr>
              <a:t>PRECEDING, UNBOUNDING PRECEDING, CURRENT ROW, BETWEEN, FOLLOWING, UNBOUNDED FOLLOWING</a:t>
            </a:r>
          </a:p>
          <a:p>
            <a:endParaRPr lang="en-US" sz="1600" dirty="0">
              <a:latin typeface="Segoe UI"/>
              <a:cs typeface="Segoe UI Semibold" panose="020B0702040204020203" pitchFamily="34" charset="0"/>
            </a:endParaRPr>
          </a:p>
        </p:txBody>
      </p:sp>
      <p:sp>
        <p:nvSpPr>
          <p:cNvPr id="5" name="Title 4">
            <a:extLst>
              <a:ext uri="{FF2B5EF4-FFF2-40B4-BE49-F238E27FC236}">
                <a16:creationId xmlns:a16="http://schemas.microsoft.com/office/drawing/2014/main" id="{8662A3E8-9A1D-47A8-A8A6-2AF6AE80D329}"/>
              </a:ext>
            </a:extLst>
          </p:cNvPr>
          <p:cNvSpPr>
            <a:spLocks noGrp="1"/>
          </p:cNvSpPr>
          <p:nvPr>
            <p:ph type="title"/>
          </p:nvPr>
        </p:nvSpPr>
        <p:spPr/>
        <p:txBody>
          <a:bodyPr/>
          <a:lstStyle/>
          <a:p>
            <a:r>
              <a:rPr lang="en-US" dirty="0"/>
              <a:t>Windowing functions</a:t>
            </a:r>
          </a:p>
        </p:txBody>
      </p:sp>
      <p:sp>
        <p:nvSpPr>
          <p:cNvPr id="13" name="Rectangle 12">
            <a:extLst>
              <a:ext uri="{FF2B5EF4-FFF2-40B4-BE49-F238E27FC236}">
                <a16:creationId xmlns:a16="http://schemas.microsoft.com/office/drawing/2014/main" id="{0E97A3A7-0CD7-4955-AECD-3D2934420DEC}"/>
              </a:ext>
            </a:extLst>
          </p:cNvPr>
          <p:cNvSpPr/>
          <p:nvPr/>
        </p:nvSpPr>
        <p:spPr>
          <a:xfrm>
            <a:off x="5926482" y="962278"/>
            <a:ext cx="6261541" cy="1567971"/>
          </a:xfrm>
          <a:prstGeom prst="rect">
            <a:avLst/>
          </a:prstGeom>
          <a:ln>
            <a:solidFill>
              <a:schemeClr val="bg2">
                <a:lumMod val="50000"/>
              </a:schemeClr>
            </a:solidFill>
          </a:ln>
        </p:spPr>
        <p:txBody>
          <a:bodyPr wrap="square">
            <a:spAutoFit/>
          </a:bodyPr>
          <a:lstStyle/>
          <a:p>
            <a:pPr defTabSz="914225">
              <a:defRPr/>
            </a:pPr>
            <a:r>
              <a:rPr lang="en-US" sz="1200" kern="0" dirty="0">
                <a:solidFill>
                  <a:srgbClr val="0000FF"/>
                </a:solidFill>
                <a:latin typeface="Calibri" panose="020F0502020204030204" pitchFamily="34" charset="0"/>
                <a:cs typeface="Calibri" panose="020F0502020204030204" pitchFamily="34" charset="0"/>
              </a:rPr>
              <a:t>SELECT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FF00FF"/>
                </a:solidFill>
                <a:latin typeface="Calibri" panose="020F0502020204030204" pitchFamily="34" charset="0"/>
                <a:cs typeface="Calibri" panose="020F0502020204030204" pitchFamily="34" charset="0"/>
              </a:rPr>
              <a:t>ROW_NUMBER</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OVER</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PARTITION</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BY</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PostalCode</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ORDER</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BY</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SalesYTD</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DESC</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000000"/>
                </a:solidFill>
                <a:latin typeface="Calibri" panose="020F0502020204030204" pitchFamily="34" charset="0"/>
                <a:cs typeface="Calibri" panose="020F0502020204030204" pitchFamily="34" charset="0"/>
              </a:rPr>
              <a:t> "Row Number"</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LastName</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SalesYTD</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PostalCode</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000000"/>
                </a:solidFill>
                <a:latin typeface="Calibri" panose="020F0502020204030204" pitchFamily="34" charset="0"/>
                <a:cs typeface="Calibri" panose="020F0502020204030204" pitchFamily="34" charset="0"/>
              </a:rPr>
              <a:t> Sales</a:t>
            </a:r>
          </a:p>
          <a:p>
            <a:pPr defTabSz="914225">
              <a:defRPr/>
            </a:pPr>
            <a:r>
              <a:rPr lang="en-US" sz="1200" kern="0" dirty="0">
                <a:solidFill>
                  <a:srgbClr val="0000FF"/>
                </a:solidFill>
                <a:latin typeface="Calibri" panose="020F0502020204030204" pitchFamily="34" charset="0"/>
                <a:cs typeface="Calibri" panose="020F0502020204030204" pitchFamily="34" charset="0"/>
              </a:rPr>
              <a:t>WHERE</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SalesYTD</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808080"/>
                </a:solidFill>
                <a:latin typeface="Calibri" panose="020F0502020204030204" pitchFamily="34" charset="0"/>
                <a:cs typeface="Calibri" panose="020F0502020204030204" pitchFamily="34" charset="0"/>
              </a:rPr>
              <a:t>&lt;&gt;</a:t>
            </a:r>
            <a:r>
              <a:rPr lang="en-US" sz="1200" kern="0" dirty="0">
                <a:solidFill>
                  <a:srgbClr val="000000"/>
                </a:solidFill>
                <a:latin typeface="Calibri" panose="020F0502020204030204" pitchFamily="34" charset="0"/>
                <a:cs typeface="Calibri" panose="020F0502020204030204" pitchFamily="34" charset="0"/>
              </a:rPr>
              <a:t> 0  </a:t>
            </a:r>
          </a:p>
          <a:p>
            <a:pPr defTabSz="914225">
              <a:defRPr/>
            </a:pPr>
            <a:r>
              <a:rPr lang="en-US" sz="1200" kern="0" dirty="0">
                <a:solidFill>
                  <a:srgbClr val="0000FF"/>
                </a:solidFill>
                <a:latin typeface="Calibri" panose="020F0502020204030204" pitchFamily="34" charset="0"/>
                <a:cs typeface="Calibri" panose="020F0502020204030204" pitchFamily="34" charset="0"/>
              </a:rPr>
              <a:t>ORDER</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BY</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PostalCode</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endParaRPr lang="en-US" sz="4400" kern="0" dirty="0">
              <a:solidFill>
                <a:srgbClr val="505050"/>
              </a:solidFill>
              <a:latin typeface="Calibri" panose="020F0502020204030204" pitchFamily="34" charset="0"/>
              <a:cs typeface="Calibri" panose="020F0502020204030204" pitchFamily="34" charset="0"/>
            </a:endParaRPr>
          </a:p>
        </p:txBody>
      </p:sp>
      <p:graphicFrame>
        <p:nvGraphicFramePr>
          <p:cNvPr id="16" name="Table 15">
            <a:extLst>
              <a:ext uri="{FF2B5EF4-FFF2-40B4-BE49-F238E27FC236}">
                <a16:creationId xmlns:a16="http://schemas.microsoft.com/office/drawing/2014/main" id="{D7A156F7-25E5-41EF-B586-424F73FD69ED}"/>
              </a:ext>
            </a:extLst>
          </p:cNvPr>
          <p:cNvGraphicFramePr>
            <a:graphicFrameLocks noGrp="1"/>
          </p:cNvGraphicFramePr>
          <p:nvPr/>
        </p:nvGraphicFramePr>
        <p:xfrm>
          <a:off x="5908948" y="2916928"/>
          <a:ext cx="6112668" cy="3718350"/>
        </p:xfrm>
        <a:graphic>
          <a:graphicData uri="http://schemas.openxmlformats.org/drawingml/2006/table">
            <a:tbl>
              <a:tblPr firstRow="1" bandRow="1"/>
              <a:tblGrid>
                <a:gridCol w="1528167">
                  <a:extLst>
                    <a:ext uri="{9D8B030D-6E8A-4147-A177-3AD203B41FA5}">
                      <a16:colId xmlns:a16="http://schemas.microsoft.com/office/drawing/2014/main" val="161620943"/>
                    </a:ext>
                  </a:extLst>
                </a:gridCol>
                <a:gridCol w="1528167">
                  <a:extLst>
                    <a:ext uri="{9D8B030D-6E8A-4147-A177-3AD203B41FA5}">
                      <a16:colId xmlns:a16="http://schemas.microsoft.com/office/drawing/2014/main" val="1597923672"/>
                    </a:ext>
                  </a:extLst>
                </a:gridCol>
                <a:gridCol w="1528167">
                  <a:extLst>
                    <a:ext uri="{9D8B030D-6E8A-4147-A177-3AD203B41FA5}">
                      <a16:colId xmlns:a16="http://schemas.microsoft.com/office/drawing/2014/main" val="2014515867"/>
                    </a:ext>
                  </a:extLst>
                </a:gridCol>
                <a:gridCol w="1528167">
                  <a:extLst>
                    <a:ext uri="{9D8B030D-6E8A-4147-A177-3AD203B41FA5}">
                      <a16:colId xmlns:a16="http://schemas.microsoft.com/office/drawing/2014/main" val="1550025771"/>
                    </a:ext>
                  </a:extLst>
                </a:gridCol>
              </a:tblGrid>
              <a:tr h="30475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Row Number</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LastName</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SalesYTD</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PostalCode</a:t>
                      </a:r>
                      <a:endParaRPr lang="en-US" sz="1400" b="0">
                        <a:solidFill>
                          <a:schemeClr val="tx2"/>
                        </a:solidFill>
                        <a:latin typeface="+mj-lt"/>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3780729"/>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Mitchell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4251368.5497</a:t>
                      </a:r>
                      <a:endParaRPr lang="en-US" sz="1000"/>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 </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044305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Blythe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3763178.1787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6039788"/>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Carson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3189418.3662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2911721"/>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Reiter</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2315185.611</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982463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Vargas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1453719.4653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81804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Ansman-Wolfe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1352577.1325</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400359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Pak</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4116870.2277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78908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Varkey Chudukaktil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3121616.3202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876454"/>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Saraiva</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2604540.7172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10035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Ito</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2458535.6169</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6339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Valdez</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1827066.7118</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193330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Mensa-Annan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1576562.1966</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23777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7</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Campbell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1573012.9383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75759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8</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Tsoflias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1421810.9242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3367302"/>
                  </a:ext>
                </a:extLst>
              </a:tr>
            </a:tbl>
          </a:graphicData>
        </a:graphic>
      </p:graphicFrame>
      <p:sp>
        <p:nvSpPr>
          <p:cNvPr id="2" name="Rectangle 1">
            <a:extLst>
              <a:ext uri="{FF2B5EF4-FFF2-40B4-BE49-F238E27FC236}">
                <a16:creationId xmlns:a16="http://schemas.microsoft.com/office/drawing/2014/main" id="{F239627D-1885-4A39-B2B4-DC5F1E3389A0}"/>
              </a:ext>
            </a:extLst>
          </p:cNvPr>
          <p:cNvSpPr/>
          <p:nvPr/>
        </p:nvSpPr>
        <p:spPr bwMode="auto">
          <a:xfrm>
            <a:off x="6094442" y="1147128"/>
            <a:ext cx="6006118" cy="2549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813AAE07-5EE8-40D9-BA54-C4948C8EA541}"/>
              </a:ext>
            </a:extLst>
          </p:cNvPr>
          <p:cNvSpPr/>
          <p:nvPr/>
        </p:nvSpPr>
        <p:spPr bwMode="auto">
          <a:xfrm>
            <a:off x="5832748" y="3229603"/>
            <a:ext cx="364852"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EB5A16D-5B57-4280-ABAF-E890035F57B7}"/>
              </a:ext>
            </a:extLst>
          </p:cNvPr>
          <p:cNvSpPr/>
          <p:nvPr/>
        </p:nvSpPr>
        <p:spPr bwMode="auto">
          <a:xfrm>
            <a:off x="10401300" y="3229602"/>
            <a:ext cx="711200"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8E80FC13-8E6B-4C61-96A1-CBE725A3B7DF}"/>
              </a:ext>
            </a:extLst>
          </p:cNvPr>
          <p:cNvSpPr/>
          <p:nvPr/>
        </p:nvSpPr>
        <p:spPr bwMode="auto">
          <a:xfrm>
            <a:off x="5832748" y="4698999"/>
            <a:ext cx="364852"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B9AF96DE-A4AF-4E84-BC54-DD233D2FEF9B}"/>
              </a:ext>
            </a:extLst>
          </p:cNvPr>
          <p:cNvSpPr/>
          <p:nvPr/>
        </p:nvSpPr>
        <p:spPr bwMode="auto">
          <a:xfrm>
            <a:off x="10401300" y="4698998"/>
            <a:ext cx="711200"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3775282"/>
      </p:ext>
    </p:extLst>
  </p:cSld>
  <p:clrMapOvr>
    <a:masterClrMapping/>
  </p:clrMapOvr>
  <p:transition>
    <p:fade/>
  </p:transition>
  <p:extLst mod="1">
    <p:ext uri="{6950BFC3-D8DA-4A85-94F7-54DA5524770B}">
      <p188:commentRel xmlns=""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9C545B-FF37-43C3-BA25-3BDA802B51FA}"/>
              </a:ext>
            </a:extLst>
          </p:cNvPr>
          <p:cNvSpPr>
            <a:spLocks noGrp="1"/>
          </p:cNvSpPr>
          <p:nvPr>
            <p:ph type="body" sz="quarter" idx="10"/>
          </p:nvPr>
        </p:nvSpPr>
        <p:spPr>
          <a:xfrm>
            <a:off x="427228" y="1120899"/>
            <a:ext cx="11334431" cy="942502"/>
          </a:xfrm>
        </p:spPr>
        <p:txBody>
          <a:bodyPr/>
          <a:lstStyle/>
          <a:p>
            <a:pPr lvl="0"/>
            <a:r>
              <a:rPr lang="en-US" sz="1600" dirty="0">
                <a:solidFill>
                  <a:schemeClr val="tx2"/>
                </a:solidFill>
              </a:rPr>
              <a:t>Analytical functions</a:t>
            </a:r>
          </a:p>
          <a:p>
            <a:pPr lvl="0"/>
            <a:r>
              <a:rPr lang="en-US" sz="1400" dirty="0">
                <a:latin typeface="Segoe UI"/>
                <a:cs typeface="Segoe UI Semibold" panose="020B0702040204020203" pitchFamily="34" charset="0"/>
              </a:rPr>
              <a:t>LAG, LEAD, FIRST_VALUE, LAST_VALUE, CUME_DIST, PERCENTILE_CONT, PERCENTILE_DISC, PERCENT_RANK</a:t>
            </a:r>
          </a:p>
          <a:p>
            <a:endParaRPr lang="en-US" dirty="0"/>
          </a:p>
        </p:txBody>
      </p:sp>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Text Placeholder 1">
            <a:extLst>
              <a:ext uri="{FF2B5EF4-FFF2-40B4-BE49-F238E27FC236}">
                <a16:creationId xmlns:a16="http://schemas.microsoft.com/office/drawing/2014/main" id="{F56236C3-F3AA-43D4-8D2C-B411F389B683}"/>
              </a:ext>
            </a:extLst>
          </p:cNvPr>
          <p:cNvSpPr txBox="1">
            <a:spLocks/>
          </p:cNvSpPr>
          <p:nvPr/>
        </p:nvSpPr>
        <p:spPr>
          <a:xfrm>
            <a:off x="5932323" y="2060056"/>
            <a:ext cx="6258813" cy="1901662"/>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--LAG Function</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SalesYear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err="1">
                <a:highlight>
                  <a:srgbClr val="FFFFFF"/>
                </a:highlight>
                <a:latin typeface="Calibri" panose="020F0502020204030204" pitchFamily="34" charset="0"/>
                <a:cs typeface="Calibri" panose="020F0502020204030204" pitchFamily="34" charset="0"/>
              </a:rPr>
              <a:t>SalesQuota</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CurrentQuota</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LAG</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SalesQuota</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1</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PreviousQuota</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Sales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SalesPersonQuotaHistory</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275 </a:t>
            </a:r>
            <a:r>
              <a:rPr lang="en-US" sz="1200" dirty="0">
                <a:solidFill>
                  <a:srgbClr val="808080"/>
                </a:solidFill>
                <a:highlight>
                  <a:srgbClr val="FFFFFF"/>
                </a:highlight>
                <a:latin typeface="Calibri" panose="020F0502020204030204" pitchFamily="34" charset="0"/>
                <a:cs typeface="Calibri" panose="020F0502020204030204" pitchFamily="34" charset="0"/>
              </a:rPr>
              <a:t>and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IN</a:t>
            </a:r>
            <a:r>
              <a:rPr lang="en-US" sz="1200" dirty="0">
                <a:solidFill>
                  <a:srgbClr val="0000FF"/>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FF0000"/>
                </a:solidFill>
                <a:highlight>
                  <a:srgbClr val="FFFFFF"/>
                </a:highlight>
                <a:latin typeface="Calibri" panose="020F0502020204030204" pitchFamily="34" charset="0"/>
                <a:cs typeface="Calibri" panose="020F0502020204030204" pitchFamily="34" charset="0"/>
              </a:rPr>
              <a:t>'2005'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FF0000"/>
                </a:solidFill>
                <a:highlight>
                  <a:srgbClr val="FFFFFF"/>
                </a:highlight>
                <a:latin typeface="Calibri" panose="020F0502020204030204" pitchFamily="34" charset="0"/>
                <a:cs typeface="Calibri" panose="020F0502020204030204" pitchFamily="34" charset="0"/>
              </a:rPr>
              <a:t>'2006'</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latin typeface="Calibri" panose="020F0502020204030204" pitchFamily="34" charset="0"/>
              <a:cs typeface="Calibri" panose="020F0502020204030204" pitchFamily="34" charset="0"/>
            </a:endParaRPr>
          </a:p>
        </p:txBody>
      </p:sp>
      <p:grpSp>
        <p:nvGrpSpPr>
          <p:cNvPr id="34" name="Group 33">
            <a:extLst>
              <a:ext uri="{FF2B5EF4-FFF2-40B4-BE49-F238E27FC236}">
                <a16:creationId xmlns:a16="http://schemas.microsoft.com/office/drawing/2014/main" id="{60CAF582-60CD-4F3A-B9E6-2236266ED6F8}"/>
              </a:ext>
            </a:extLst>
          </p:cNvPr>
          <p:cNvGrpSpPr/>
          <p:nvPr/>
        </p:nvGrpSpPr>
        <p:grpSpPr>
          <a:xfrm>
            <a:off x="5955865" y="4273343"/>
            <a:ext cx="6095136" cy="1599185"/>
            <a:chOff x="5849815" y="4329780"/>
            <a:chExt cx="6096000" cy="1599412"/>
          </a:xfrm>
        </p:grpSpPr>
        <p:sp>
          <p:nvSpPr>
            <p:cNvPr id="5" name="Rectangle 4">
              <a:extLst>
                <a:ext uri="{FF2B5EF4-FFF2-40B4-BE49-F238E27FC236}">
                  <a16:creationId xmlns:a16="http://schemas.microsoft.com/office/drawing/2014/main" id="{2ED5352C-CA5B-475C-9BFD-AFFB16ACF1C9}"/>
                </a:ext>
              </a:extLst>
            </p:cNvPr>
            <p:cNvSpPr/>
            <p:nvPr/>
          </p:nvSpPr>
          <p:spPr>
            <a:xfrm>
              <a:off x="5849815" y="4329780"/>
              <a:ext cx="6096000" cy="1599412"/>
            </a:xfrm>
            <a:prstGeom prst="rect">
              <a:avLst/>
            </a:prstGeom>
            <a:ln>
              <a:solidFill>
                <a:schemeClr val="bg2">
                  <a:lumMod val="50000"/>
                </a:schemeClr>
              </a:solidFill>
            </a:ln>
          </p:spPr>
          <p:txBody>
            <a:bodyPr>
              <a:spAutoFit/>
            </a:bodyPr>
            <a:lstStyle/>
            <a:p>
              <a:pPr defTabSz="914225">
                <a:defRPr/>
              </a:pPr>
              <a:r>
                <a:rPr lang="en-US" sz="1200" err="1">
                  <a:solidFill>
                    <a:srgbClr val="000000"/>
                  </a:solidFill>
                  <a:latin typeface="Segoe UI"/>
                </a:rPr>
                <a:t>BusinessEntityID</a:t>
              </a:r>
              <a:r>
                <a:rPr lang="en-US" sz="1200">
                  <a:solidFill>
                    <a:srgbClr val="000000"/>
                  </a:solidFill>
                  <a:latin typeface="Segoe UI"/>
                </a:rPr>
                <a:t> </a:t>
              </a:r>
              <a:r>
                <a:rPr lang="en-US" sz="1200" err="1">
                  <a:solidFill>
                    <a:srgbClr val="000000"/>
                  </a:solidFill>
                  <a:latin typeface="Segoe UI"/>
                </a:rPr>
                <a:t>SalesYear</a:t>
              </a:r>
              <a:r>
                <a:rPr lang="en-US" sz="1200">
                  <a:solidFill>
                    <a:srgbClr val="000000"/>
                  </a:solidFill>
                  <a:latin typeface="Segoe UI"/>
                </a:rPr>
                <a:t>   </a:t>
              </a:r>
              <a:r>
                <a:rPr lang="en-US" sz="1200" err="1">
                  <a:solidFill>
                    <a:srgbClr val="000000"/>
                  </a:solidFill>
                  <a:latin typeface="Segoe UI"/>
                </a:rPr>
                <a:t>CurrentQuota</a:t>
              </a:r>
              <a:r>
                <a:rPr lang="en-US" sz="1200">
                  <a:solidFill>
                    <a:srgbClr val="000000"/>
                  </a:solidFill>
                  <a:latin typeface="Segoe UI"/>
                </a:rPr>
                <a:t>          </a:t>
              </a:r>
              <a:r>
                <a:rPr lang="en-US" sz="1200" err="1">
                  <a:solidFill>
                    <a:srgbClr val="000000"/>
                  </a:solidFill>
                  <a:latin typeface="Segoe UI"/>
                </a:rPr>
                <a:t>PreviousQuota</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275              	        2005        367000.00             0.00  </a:t>
              </a:r>
            </a:p>
            <a:p>
              <a:pPr defTabSz="914225">
                <a:defRPr/>
              </a:pPr>
              <a:r>
                <a:rPr lang="en-US" sz="1200">
                  <a:solidFill>
                    <a:srgbClr val="000000"/>
                  </a:solidFill>
                  <a:latin typeface="Segoe UI"/>
                </a:rPr>
                <a:t>275              	        2005        556000.00             367000.00  </a:t>
              </a:r>
            </a:p>
            <a:p>
              <a:pPr defTabSz="914225">
                <a:defRPr/>
              </a:pPr>
              <a:r>
                <a:rPr lang="en-US" sz="1200">
                  <a:solidFill>
                    <a:srgbClr val="000000"/>
                  </a:solidFill>
                  <a:latin typeface="Segoe UI"/>
                </a:rPr>
                <a:t>275             	        2006        502000.00             556000.00  </a:t>
              </a:r>
            </a:p>
            <a:p>
              <a:pPr defTabSz="914225">
                <a:defRPr/>
              </a:pPr>
              <a:r>
                <a:rPr lang="en-US" sz="1200">
                  <a:solidFill>
                    <a:srgbClr val="000000"/>
                  </a:solidFill>
                  <a:latin typeface="Segoe UI"/>
                </a:rPr>
                <a:t>275              	        2006        550000.00             502000.00  </a:t>
              </a:r>
            </a:p>
            <a:p>
              <a:pPr defTabSz="914225">
                <a:defRPr/>
              </a:pPr>
              <a:r>
                <a:rPr lang="en-US" sz="1200">
                  <a:solidFill>
                    <a:srgbClr val="000000"/>
                  </a:solidFill>
                  <a:latin typeface="Segoe UI"/>
                </a:rPr>
                <a:t>275             	        2006        1429000.00           550000.00  </a:t>
              </a:r>
            </a:p>
            <a:p>
              <a:pPr defTabSz="914225">
                <a:defRPr/>
              </a:pPr>
              <a:r>
                <a:rPr lang="en-US" sz="1200">
                  <a:solidFill>
                    <a:srgbClr val="000000"/>
                  </a:solidFill>
                  <a:latin typeface="Segoe UI"/>
                </a:rPr>
                <a:t>275             	        2006        1324000.00           1429000.00</a:t>
              </a:r>
            </a:p>
          </p:txBody>
        </p:sp>
        <p:grpSp>
          <p:nvGrpSpPr>
            <p:cNvPr id="33" name="Group 32">
              <a:extLst>
                <a:ext uri="{FF2B5EF4-FFF2-40B4-BE49-F238E27FC236}">
                  <a16:creationId xmlns:a16="http://schemas.microsoft.com/office/drawing/2014/main" id="{C5E4569A-10FE-4D05-A1CE-0BDE5EF53282}"/>
                </a:ext>
              </a:extLst>
            </p:cNvPr>
            <p:cNvGrpSpPr/>
            <p:nvPr/>
          </p:nvGrpSpPr>
          <p:grpSpPr>
            <a:xfrm>
              <a:off x="8664402" y="4841822"/>
              <a:ext cx="414284" cy="875155"/>
              <a:chOff x="8664402" y="4841822"/>
              <a:chExt cx="414284" cy="875155"/>
            </a:xfrm>
          </p:grpSpPr>
          <p:cxnSp>
            <p:nvCxnSpPr>
              <p:cNvPr id="7" name="Straight Arrow Connector 6">
                <a:extLst>
                  <a:ext uri="{FF2B5EF4-FFF2-40B4-BE49-F238E27FC236}">
                    <a16:creationId xmlns:a16="http://schemas.microsoft.com/office/drawing/2014/main" id="{2DE8455F-CDF1-415D-A574-B504274881EC}"/>
                  </a:ext>
                </a:extLst>
              </p:cNvPr>
              <p:cNvCxnSpPr>
                <a:cxnSpLocks/>
              </p:cNvCxnSpPr>
              <p:nvPr/>
            </p:nvCxnSpPr>
            <p:spPr>
              <a:xfrm>
                <a:off x="8664402" y="4841822"/>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907DFA0-6474-4C4E-93C1-59AC404CEAEC}"/>
                  </a:ext>
                </a:extLst>
              </p:cNvPr>
              <p:cNvCxnSpPr>
                <a:cxnSpLocks/>
              </p:cNvCxnSpPr>
              <p:nvPr/>
            </p:nvCxnSpPr>
            <p:spPr>
              <a:xfrm>
                <a:off x="8664402" y="5004203"/>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82980B3-492B-4300-8124-86AEE671B926}"/>
                  </a:ext>
                </a:extLst>
              </p:cNvPr>
              <p:cNvCxnSpPr>
                <a:cxnSpLocks/>
              </p:cNvCxnSpPr>
              <p:nvPr/>
            </p:nvCxnSpPr>
            <p:spPr>
              <a:xfrm>
                <a:off x="8696849" y="5556204"/>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2C45383-EA41-4974-86A1-9793E7CC92D9}"/>
                  </a:ext>
                </a:extLst>
              </p:cNvPr>
              <p:cNvCxnSpPr>
                <a:cxnSpLocks/>
              </p:cNvCxnSpPr>
              <p:nvPr/>
            </p:nvCxnSpPr>
            <p:spPr>
              <a:xfrm>
                <a:off x="8675916" y="517930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1D9BDB-CC5B-4322-A2F5-43C31E1F5EFA}"/>
                  </a:ext>
                </a:extLst>
              </p:cNvPr>
              <p:cNvCxnSpPr>
                <a:cxnSpLocks/>
              </p:cNvCxnSpPr>
              <p:nvPr/>
            </p:nvCxnSpPr>
            <p:spPr>
              <a:xfrm>
                <a:off x="8696012" y="536299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7" name="Text Placeholder 1">
            <a:extLst>
              <a:ext uri="{FF2B5EF4-FFF2-40B4-BE49-F238E27FC236}">
                <a16:creationId xmlns:a16="http://schemas.microsoft.com/office/drawing/2014/main" id="{A5828938-8D9F-4BAD-8AB3-9716CF944BE1}"/>
              </a:ext>
            </a:extLst>
          </p:cNvPr>
          <p:cNvSpPr txBox="1">
            <a:spLocks/>
          </p:cNvSpPr>
          <p:nvPr/>
        </p:nvSpPr>
        <p:spPr>
          <a:xfrm>
            <a:off x="352093" y="2036242"/>
            <a:ext cx="5425342" cy="3336782"/>
          </a:xfrm>
          <a:prstGeom prst="rect">
            <a:avLst/>
          </a:prstGeom>
          <a:ln>
            <a:solidFill>
              <a:schemeClr val="tx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 PERCENTILE_CONT, PERCENTILE_DISC</a:t>
            </a:r>
            <a:endParaRPr lang="en-US" sz="1200" dirty="0">
              <a:highlight>
                <a:srgbClr val="FFFFFF"/>
              </a:highlight>
              <a:latin typeface="Calibri" panose="020F0502020204030204" pitchFamily="34" charset="0"/>
              <a:cs typeface="Calibri" panose="020F0502020204030204" pitchFamily="34" charset="0"/>
            </a:endParaRP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 SELECT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DISTINCT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DepartmentName</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PERCENTILE_CONT</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WITHIN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GROUP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Rate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MedianCont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PERCENTILE_DISC</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WITHIN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GROUP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Rate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MedianDisc</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d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EmployeeDepartmentHistory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dh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DepartmentID</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EmployeePayHistory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fi-FI" sz="1200" dirty="0">
                <a:highlight>
                  <a:srgbClr val="FFFFFF"/>
                </a:highlight>
                <a:latin typeface="Calibri" panose="020F0502020204030204" pitchFamily="34" charset="0"/>
                <a:cs typeface="Calibri" panose="020F0502020204030204" pitchFamily="34" charset="0"/>
              </a:rPr>
              <a:t>    </a:t>
            </a:r>
            <a:r>
              <a:rPr lang="fi-FI" sz="1200" dirty="0">
                <a:solidFill>
                  <a:srgbClr val="0000FF"/>
                </a:solidFill>
                <a:highlight>
                  <a:srgbClr val="FFFFFF"/>
                </a:highlight>
                <a:latin typeface="Calibri" panose="020F0502020204030204" pitchFamily="34" charset="0"/>
                <a:cs typeface="Calibri" panose="020F0502020204030204" pitchFamily="34" charset="0"/>
              </a:rPr>
              <a:t>ON</a:t>
            </a:r>
            <a:r>
              <a:rPr lang="fi-FI" sz="1200" dirty="0">
                <a:highlight>
                  <a:srgbClr val="FFFFFF"/>
                </a:highlight>
                <a:latin typeface="Calibri" panose="020F0502020204030204" pitchFamily="34" charset="0"/>
                <a:cs typeface="Calibri" panose="020F0502020204030204" pitchFamily="34" charset="0"/>
              </a:rPr>
              <a:t> ph</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BusinessEntityID </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 dh</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BusinessEntityID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EndDate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IS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NULL;</a:t>
            </a:r>
            <a:r>
              <a:rPr lang="en-US" sz="1200" dirty="0">
                <a:highlight>
                  <a:srgbClr val="FFFFFF"/>
                </a:highlight>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65BD9DB8-64EF-407D-91E8-EBFB4426350D}"/>
              </a:ext>
            </a:extLst>
          </p:cNvPr>
          <p:cNvSpPr/>
          <p:nvPr/>
        </p:nvSpPr>
        <p:spPr>
          <a:xfrm>
            <a:off x="322367" y="5499593"/>
            <a:ext cx="5425342" cy="1222469"/>
          </a:xfrm>
          <a:prstGeom prst="rect">
            <a:avLst/>
          </a:prstGeom>
          <a:ln>
            <a:solidFill>
              <a:schemeClr val="bg2">
                <a:lumMod val="50000"/>
              </a:schemeClr>
            </a:solidFill>
          </a:ln>
        </p:spPr>
        <p:txBody>
          <a:bodyPr wrap="square">
            <a:spAutoFit/>
          </a:bodyPr>
          <a:lstStyle/>
          <a:p>
            <a:pPr defTabSz="914225">
              <a:defRPr/>
            </a:pPr>
            <a:r>
              <a:rPr lang="en-US" sz="1200" dirty="0" err="1">
                <a:solidFill>
                  <a:srgbClr val="000000"/>
                </a:solidFill>
                <a:latin typeface="Segoe UI"/>
              </a:rPr>
              <a:t>DepartmentName</a:t>
            </a:r>
            <a:r>
              <a:rPr lang="en-US" sz="1200" dirty="0">
                <a:solidFill>
                  <a:srgbClr val="000000"/>
                </a:solidFill>
                <a:latin typeface="Segoe UI"/>
              </a:rPr>
              <a:t>   </a:t>
            </a:r>
            <a:r>
              <a:rPr lang="en-US" sz="1200" dirty="0" err="1">
                <a:solidFill>
                  <a:srgbClr val="000000"/>
                </a:solidFill>
                <a:latin typeface="Segoe UI"/>
              </a:rPr>
              <a:t>MedianCont</a:t>
            </a:r>
            <a:r>
              <a:rPr lang="en-US" sz="1200" dirty="0">
                <a:solidFill>
                  <a:srgbClr val="000000"/>
                </a:solidFill>
                <a:latin typeface="Segoe UI"/>
              </a:rPr>
              <a:t>    </a:t>
            </a:r>
            <a:r>
              <a:rPr lang="en-US" sz="1200" dirty="0" err="1">
                <a:solidFill>
                  <a:srgbClr val="000000"/>
                </a:solidFill>
                <a:latin typeface="Segoe UI"/>
              </a:rPr>
              <a:t>MedianDisc</a:t>
            </a:r>
            <a:endParaRPr lang="en-US" sz="1200" dirty="0">
              <a:solidFill>
                <a:srgbClr val="000000"/>
              </a:solidFill>
              <a:latin typeface="Segoe UI"/>
            </a:endParaRPr>
          </a:p>
          <a:p>
            <a:pPr defTabSz="914225">
              <a:defRPr/>
            </a:pPr>
            <a:r>
              <a:rPr lang="en-US" sz="1200" dirty="0">
                <a:solidFill>
                  <a:srgbClr val="000000"/>
                </a:solidFill>
                <a:latin typeface="Segoe UI"/>
              </a:rPr>
              <a:t>--------------------   -------------     -------------</a:t>
            </a:r>
          </a:p>
          <a:p>
            <a:pPr defTabSz="914225">
              <a:defRPr/>
            </a:pPr>
            <a:r>
              <a:rPr lang="en-US" sz="1200" dirty="0">
                <a:solidFill>
                  <a:srgbClr val="000000"/>
                </a:solidFill>
                <a:latin typeface="Segoe UI"/>
              </a:rPr>
              <a:t>Document Control  16.8269            16.8269</a:t>
            </a:r>
          </a:p>
          <a:p>
            <a:pPr defTabSz="914225">
              <a:defRPr/>
            </a:pPr>
            <a:r>
              <a:rPr lang="en-US" sz="1200" dirty="0">
                <a:solidFill>
                  <a:srgbClr val="000000"/>
                </a:solidFill>
                <a:latin typeface="Segoe UI"/>
              </a:rPr>
              <a:t>Engineering             34.375              32.6923</a:t>
            </a:r>
          </a:p>
          <a:p>
            <a:pPr defTabSz="914225">
              <a:defRPr/>
            </a:pPr>
            <a:r>
              <a:rPr lang="en-US" sz="1200" dirty="0">
                <a:solidFill>
                  <a:srgbClr val="000000"/>
                </a:solidFill>
                <a:latin typeface="Segoe UI"/>
              </a:rPr>
              <a:t>Executive                 54.32695          48.5577</a:t>
            </a:r>
          </a:p>
          <a:p>
            <a:pPr defTabSz="914225">
              <a:defRPr/>
            </a:pPr>
            <a:r>
              <a:rPr lang="en-US" sz="1200" dirty="0">
                <a:solidFill>
                  <a:srgbClr val="000000"/>
                </a:solidFill>
                <a:latin typeface="Segoe UI"/>
              </a:rPr>
              <a:t>Human Resources   17.427850        16.5865</a:t>
            </a:r>
          </a:p>
        </p:txBody>
      </p:sp>
      <p:sp>
        <p:nvSpPr>
          <p:cNvPr id="15" name="Rectangle 14">
            <a:extLst>
              <a:ext uri="{FF2B5EF4-FFF2-40B4-BE49-F238E27FC236}">
                <a16:creationId xmlns:a16="http://schemas.microsoft.com/office/drawing/2014/main" id="{661ECDDF-F1C8-43B4-A8EA-2DF1DBFA1A73}"/>
              </a:ext>
            </a:extLst>
          </p:cNvPr>
          <p:cNvSpPr/>
          <p:nvPr/>
        </p:nvSpPr>
        <p:spPr bwMode="auto">
          <a:xfrm>
            <a:off x="322367" y="2573165"/>
            <a:ext cx="3855933" cy="5391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0CFE4D4D-8E45-4E1C-BD59-F02F9136C0AA}"/>
              </a:ext>
            </a:extLst>
          </p:cNvPr>
          <p:cNvSpPr/>
          <p:nvPr/>
        </p:nvSpPr>
        <p:spPr bwMode="auto">
          <a:xfrm>
            <a:off x="5868034" y="3159425"/>
            <a:ext cx="4926966" cy="26957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51281"/>
      </p:ext>
    </p:extLst>
  </p:cSld>
  <p:clrMapOvr>
    <a:masterClrMapping/>
  </p:clrMapOvr>
  <p:transition>
    <p:fade/>
  </p:transition>
  <p:extLst mod="1">
    <p:ext uri="{6950BFC3-D8DA-4A85-94F7-54DA5524770B}">
      <p188:commentRel xmlns=""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Rectangle 3">
            <a:extLst>
              <a:ext uri="{FF2B5EF4-FFF2-40B4-BE49-F238E27FC236}">
                <a16:creationId xmlns:a16="http://schemas.microsoft.com/office/drawing/2014/main" id="{253E1142-AE42-49FE-80C9-7575E42B2B64}"/>
              </a:ext>
            </a:extLst>
          </p:cNvPr>
          <p:cNvSpPr/>
          <p:nvPr/>
        </p:nvSpPr>
        <p:spPr>
          <a:xfrm>
            <a:off x="316711" y="1282803"/>
            <a:ext cx="11444948" cy="665216"/>
          </a:xfrm>
          <a:prstGeom prst="rect">
            <a:avLst/>
          </a:prstGeom>
        </p:spPr>
        <p:txBody>
          <a:bodyPr wrap="square">
            <a:spAutoFit/>
          </a:bodyPr>
          <a:lstStyle/>
          <a:p>
            <a:pPr defTabSz="914016">
              <a:lnSpc>
                <a:spcPct val="110000"/>
              </a:lnSpc>
              <a:spcAft>
                <a:spcPts val="600"/>
              </a:spcAft>
              <a:buSzPct val="90000"/>
              <a:defRPr/>
            </a:pPr>
            <a:r>
              <a:rPr lang="en-US" sz="1600" dirty="0">
                <a:solidFill>
                  <a:schemeClr val="tx2"/>
                </a:solidFill>
                <a:latin typeface="+mj-lt"/>
              </a:rPr>
              <a:t>ROWS | RANGE</a:t>
            </a:r>
          </a:p>
          <a:p>
            <a:pPr defTabSz="914225">
              <a:spcAft>
                <a:spcPts val="600"/>
              </a:spcAft>
              <a:defRPr/>
            </a:pPr>
            <a:r>
              <a:rPr lang="en-US" sz="1400" dirty="0">
                <a:solidFill>
                  <a:srgbClr val="000000"/>
                </a:solidFill>
                <a:latin typeface="Segoe UI"/>
                <a:cs typeface="Segoe UI Semibold" panose="020B0702040204020203" pitchFamily="34" charset="0"/>
              </a:rPr>
              <a:t>PRECEDING, UNBOUNDING PRECEDING, CURRENT ROW, BETWEEN, FOLLOWING, UNBOUNDED FOLLOWING</a:t>
            </a:r>
          </a:p>
        </p:txBody>
      </p:sp>
      <p:sp>
        <p:nvSpPr>
          <p:cNvPr id="5" name="Text Placeholder 1">
            <a:extLst>
              <a:ext uri="{FF2B5EF4-FFF2-40B4-BE49-F238E27FC236}">
                <a16:creationId xmlns:a16="http://schemas.microsoft.com/office/drawing/2014/main" id="{DA3184CC-759D-4B13-9139-A287B6EE798F}"/>
              </a:ext>
            </a:extLst>
          </p:cNvPr>
          <p:cNvSpPr txBox="1">
            <a:spLocks/>
          </p:cNvSpPr>
          <p:nvPr/>
        </p:nvSpPr>
        <p:spPr>
          <a:xfrm>
            <a:off x="533771" y="2544734"/>
            <a:ext cx="5360666" cy="2185801"/>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 </a:t>
            </a:r>
            <a:r>
              <a:rPr lang="en-US" sz="1200" dirty="0" err="1">
                <a:solidFill>
                  <a:srgbClr val="008000"/>
                </a:solidFill>
                <a:highlight>
                  <a:srgbClr val="FFFFFF"/>
                </a:highlight>
                <a:latin typeface="Calibri" panose="020F0502020204030204" pitchFamily="34" charset="0"/>
                <a:cs typeface="Calibri" panose="020F0502020204030204" pitchFamily="34" charset="0"/>
              </a:rPr>
              <a:t>First_Value</a:t>
            </a:r>
            <a:endParaRPr lang="en-US" sz="1200" dirty="0">
              <a:highlight>
                <a:srgbClr val="FFFFFF"/>
              </a:highlight>
              <a:latin typeface="Calibri" panose="020F0502020204030204" pitchFamily="34" charset="0"/>
              <a:cs typeface="Calibri" panose="020F0502020204030204" pitchFamily="34" charset="0"/>
            </a:endParaRP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LastName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VacationHours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VacHours</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FIRST_VALUE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LastName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VacationHours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ASC</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ROWS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UNBOUNDED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PRECEDING</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FewestVacHours</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e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Person</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Person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p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e</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D018B72-8590-4368-95F7-3654E04924E7}"/>
              </a:ext>
            </a:extLst>
          </p:cNvPr>
          <p:cNvSpPr/>
          <p:nvPr/>
        </p:nvSpPr>
        <p:spPr>
          <a:xfrm>
            <a:off x="6297567" y="3429001"/>
            <a:ext cx="5522876" cy="1975902"/>
          </a:xfrm>
          <a:prstGeom prst="rect">
            <a:avLst/>
          </a:prstGeom>
          <a:ln>
            <a:solidFill>
              <a:schemeClr val="bg2">
                <a:lumMod val="50000"/>
              </a:schemeClr>
            </a:solidFill>
          </a:ln>
        </p:spPr>
        <p:txBody>
          <a:bodyPr wrap="square">
            <a:spAutoFit/>
          </a:bodyPr>
          <a:lstStyle/>
          <a:p>
            <a:pPr defTabSz="914225">
              <a:defRPr/>
            </a:pPr>
            <a:r>
              <a:rPr lang="en-US" sz="1200" err="1">
                <a:solidFill>
                  <a:srgbClr val="000000"/>
                </a:solidFill>
                <a:latin typeface="Segoe UI"/>
              </a:rPr>
              <a:t>JobTitle</a:t>
            </a:r>
            <a:r>
              <a:rPr lang="en-US" sz="1200">
                <a:solidFill>
                  <a:srgbClr val="000000"/>
                </a:solidFill>
                <a:latin typeface="Segoe UI"/>
              </a:rPr>
              <a:t>                                      </a:t>
            </a:r>
            <a:r>
              <a:rPr lang="en-US" sz="1200" err="1">
                <a:solidFill>
                  <a:srgbClr val="000000"/>
                </a:solidFill>
                <a:latin typeface="Segoe UI"/>
              </a:rPr>
              <a:t>LastName</a:t>
            </a:r>
            <a:r>
              <a:rPr lang="en-US" sz="1200">
                <a:solidFill>
                  <a:srgbClr val="000000"/>
                </a:solidFill>
                <a:latin typeface="Segoe UI"/>
              </a:rPr>
              <a:t>          </a:t>
            </a:r>
            <a:r>
              <a:rPr lang="en-US" sz="1200" err="1">
                <a:solidFill>
                  <a:srgbClr val="000000"/>
                </a:solidFill>
                <a:latin typeface="Segoe UI"/>
              </a:rPr>
              <a:t>VacHours</a:t>
            </a:r>
            <a:r>
              <a:rPr lang="en-US" sz="1200">
                <a:solidFill>
                  <a:srgbClr val="000000"/>
                </a:solidFill>
                <a:latin typeface="Segoe UI"/>
              </a:rPr>
              <a:t>     </a:t>
            </a:r>
            <a:r>
              <a:rPr lang="en-US" sz="1200" err="1">
                <a:solidFill>
                  <a:srgbClr val="000000"/>
                </a:solidFill>
                <a:latin typeface="Segoe UI"/>
              </a:rPr>
              <a:t>FewestVacHours</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Accountant                                 Moreland              58            Moreland  </a:t>
            </a:r>
          </a:p>
          <a:p>
            <a:pPr defTabSz="914225">
              <a:defRPr/>
            </a:pPr>
            <a:r>
              <a:rPr lang="en-US" sz="1200">
                <a:solidFill>
                  <a:srgbClr val="000000"/>
                </a:solidFill>
                <a:latin typeface="Segoe UI"/>
              </a:rPr>
              <a:t>Accountant                                 Seamans               59            Moreland  </a:t>
            </a:r>
          </a:p>
          <a:p>
            <a:pPr defTabSz="914225">
              <a:defRPr/>
            </a:pPr>
            <a:r>
              <a:rPr lang="en-US" sz="1200">
                <a:solidFill>
                  <a:srgbClr val="000000"/>
                </a:solidFill>
                <a:latin typeface="Segoe UI"/>
              </a:rPr>
              <a:t>Accounts Manager                     Liu                         57            Liu  </a:t>
            </a:r>
          </a:p>
          <a:p>
            <a:pPr defTabSz="914225">
              <a:defRPr/>
            </a:pPr>
            <a:r>
              <a:rPr lang="en-US" sz="1200">
                <a:solidFill>
                  <a:srgbClr val="000000"/>
                </a:solidFill>
                <a:latin typeface="Segoe UI"/>
              </a:rPr>
              <a:t>Accounts Payable Specialist       </a:t>
            </a:r>
            <a:r>
              <a:rPr lang="en-US" sz="1200" err="1">
                <a:solidFill>
                  <a:srgbClr val="000000"/>
                </a:solidFill>
                <a:latin typeface="Segoe UI"/>
              </a:rPr>
              <a:t>Tomic</a:t>
            </a:r>
            <a:r>
              <a:rPr lang="en-US" sz="1200">
                <a:solidFill>
                  <a:srgbClr val="000000"/>
                </a:solidFill>
                <a:latin typeface="Segoe UI"/>
              </a:rPr>
              <a:t>                    63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Payable Specialist       </a:t>
            </a:r>
            <a:r>
              <a:rPr lang="en-US" sz="1200" err="1">
                <a:solidFill>
                  <a:srgbClr val="000000"/>
                </a:solidFill>
                <a:latin typeface="Segoe UI"/>
              </a:rPr>
              <a:t>Sheperdigian</a:t>
            </a:r>
            <a:r>
              <a:rPr lang="en-US" sz="1200">
                <a:solidFill>
                  <a:srgbClr val="000000"/>
                </a:solidFill>
                <a:latin typeface="Segoe UI"/>
              </a:rPr>
              <a:t>        64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Receivable Specialist   Poe                       60            Poe  </a:t>
            </a:r>
          </a:p>
          <a:p>
            <a:pPr defTabSz="914225">
              <a:defRPr/>
            </a:pPr>
            <a:r>
              <a:rPr lang="en-US" sz="1200">
                <a:solidFill>
                  <a:srgbClr val="000000"/>
                </a:solidFill>
                <a:latin typeface="Segoe UI"/>
              </a:rPr>
              <a:t>Accounts Receivable Specialist   Spoon                   61            Poe  </a:t>
            </a:r>
          </a:p>
          <a:p>
            <a:pPr defTabSz="914225">
              <a:defRPr/>
            </a:pPr>
            <a:r>
              <a:rPr lang="en-US" sz="1200">
                <a:solidFill>
                  <a:srgbClr val="000000"/>
                </a:solidFill>
                <a:latin typeface="Segoe UI"/>
              </a:rPr>
              <a:t>Accounts Receivable Specialist   Walton                  62            Poe</a:t>
            </a:r>
          </a:p>
        </p:txBody>
      </p:sp>
      <p:cxnSp>
        <p:nvCxnSpPr>
          <p:cNvPr id="8" name="Straight Arrow Connector 7">
            <a:extLst>
              <a:ext uri="{FF2B5EF4-FFF2-40B4-BE49-F238E27FC236}">
                <a16:creationId xmlns:a16="http://schemas.microsoft.com/office/drawing/2014/main" id="{892F8C96-0C6A-4AC7-86B3-67D216C52933}"/>
              </a:ext>
            </a:extLst>
          </p:cNvPr>
          <p:cNvCxnSpPr>
            <a:stCxn id="5" idx="3"/>
          </p:cNvCxnSpPr>
          <p:nvPr/>
        </p:nvCxnSpPr>
        <p:spPr>
          <a:xfrm flipV="1">
            <a:off x="5894437" y="3621351"/>
            <a:ext cx="403128" cy="16284"/>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5F5D4E0-F8D1-47EB-BCFA-C79F329A811B}"/>
              </a:ext>
            </a:extLst>
          </p:cNvPr>
          <p:cNvSpPr/>
          <p:nvPr/>
        </p:nvSpPr>
        <p:spPr bwMode="auto">
          <a:xfrm>
            <a:off x="426423" y="3088385"/>
            <a:ext cx="5468011" cy="5492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97DF52D-52A6-4DBF-B576-B18EB3DF9DE2}"/>
              </a:ext>
            </a:extLst>
          </p:cNvPr>
          <p:cNvSpPr/>
          <p:nvPr/>
        </p:nvSpPr>
        <p:spPr bwMode="auto">
          <a:xfrm>
            <a:off x="6352432" y="3810000"/>
            <a:ext cx="5305797" cy="39793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3360824"/>
      </p:ext>
    </p:extLst>
  </p:cSld>
  <p:clrMapOvr>
    <a:masterClrMapping/>
  </p:clrMapOvr>
  <p:transition>
    <p:fade/>
  </p:transition>
  <p:extLst mod="1">
    <p:ext uri="{6950BFC3-D8DA-4A85-94F7-54DA5524770B}">
      <p188:commentRel xmlns=""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34C5DC-8CCD-4781-BC6F-9718EDFBF65C}"/>
              </a:ext>
            </a:extLst>
          </p:cNvPr>
          <p:cNvSpPr/>
          <p:nvPr/>
        </p:nvSpPr>
        <p:spPr>
          <a:xfrm>
            <a:off x="427228" y="4319969"/>
            <a:ext cx="11654187" cy="2137717"/>
          </a:xfrm>
          <a:prstGeom prst="rect">
            <a:avLst/>
          </a:prstGeom>
        </p:spPr>
        <p:txBody>
          <a:bodyPr wrap="square">
            <a:spAutoFit/>
          </a:bodyPr>
          <a:lstStyle/>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Syntax</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FF00FF"/>
                </a:solidFill>
                <a:latin typeface="Calibri" panose="020F0502020204030204" pitchFamily="34" charset="0"/>
                <a:cs typeface="Calibri" panose="020F0502020204030204" pitchFamily="34" charset="0"/>
              </a:rPr>
              <a:t>APPROX_COUNT_DISTINCT</a:t>
            </a:r>
            <a:r>
              <a:rPr lang="en-US" sz="1200" dirty="0">
                <a:solidFill>
                  <a:srgbClr val="0000FF"/>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expression </a:t>
            </a:r>
            <a:r>
              <a:rPr lang="en-US" sz="1200" dirty="0">
                <a:solidFill>
                  <a:srgbClr val="808080"/>
                </a:solidFill>
                <a:latin typeface="Calibri" panose="020F0502020204030204" pitchFamily="34" charset="0"/>
                <a:cs typeface="Calibri" panose="020F0502020204030204" pitchFamily="34" charset="0"/>
              </a:rPr>
              <a:t>)</a:t>
            </a:r>
          </a:p>
          <a:p>
            <a:pPr defTabSz="914225">
              <a:spcAft>
                <a:spcPts val="600"/>
              </a:spcAft>
              <a:defRPr/>
            </a:pPr>
            <a:r>
              <a:rPr lang="en-US" sz="1200"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The approximate number of different order keys by order status from the orders table. </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FF00FF"/>
                </a:solidFill>
                <a:latin typeface="Calibri" panose="020F0502020204030204" pitchFamily="34" charset="0"/>
                <a:cs typeface="Calibri" panose="020F0502020204030204" pitchFamily="34" charset="0"/>
              </a:rPr>
              <a:t>APPROX_COUNT_DISTINCT</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O_OrderKey</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Approx_Distinct_OrderKey</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dbo</a:t>
            </a:r>
            <a:r>
              <a:rPr lang="en-US" sz="1200" dirty="0" err="1">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Orders</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GROUP</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ORDER</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p>
        </p:txBody>
      </p:sp>
      <p:sp>
        <p:nvSpPr>
          <p:cNvPr id="6" name="Text Placeholder 5">
            <a:extLst>
              <a:ext uri="{FF2B5EF4-FFF2-40B4-BE49-F238E27FC236}">
                <a16:creationId xmlns:a16="http://schemas.microsoft.com/office/drawing/2014/main" id="{DF95F019-60B4-4F3F-B0C3-5096F1EF20C5}"/>
              </a:ext>
            </a:extLst>
          </p:cNvPr>
          <p:cNvSpPr>
            <a:spLocks noGrp="1"/>
          </p:cNvSpPr>
          <p:nvPr>
            <p:ph type="body" sz="quarter" idx="10"/>
          </p:nvPr>
        </p:nvSpPr>
        <p:spPr>
          <a:xfrm>
            <a:off x="427228" y="1120902"/>
            <a:ext cx="11338166" cy="3244286"/>
          </a:xfrm>
        </p:spPr>
        <p:txBody>
          <a:bodyPr/>
          <a:lstStyle/>
          <a:p>
            <a:r>
              <a:rPr lang="en-US" dirty="0" err="1">
                <a:solidFill>
                  <a:schemeClr val="tx2"/>
                </a:solidFill>
              </a:rPr>
              <a:t>HyperLogLog</a:t>
            </a:r>
            <a:r>
              <a:rPr lang="en-US" dirty="0">
                <a:solidFill>
                  <a:schemeClr val="tx2"/>
                </a:solidFill>
              </a:rPr>
              <a:t> accuracy</a:t>
            </a:r>
          </a:p>
          <a:p>
            <a:r>
              <a:rPr lang="en-US" sz="1600" dirty="0">
                <a:latin typeface="Segoe UI"/>
                <a:cs typeface="Segoe UI Semibold" panose="020B0702040204020203" pitchFamily="34" charset="0"/>
              </a:rPr>
              <a:t>Reduce query latency in exchange for a small reduction in accuracy.</a:t>
            </a:r>
          </a:p>
          <a:p>
            <a:r>
              <a:rPr lang="en-US" sz="1600" dirty="0">
                <a:latin typeface="Segoe UI"/>
                <a:cs typeface="Segoe UI Semibold" panose="020B0702040204020203" pitchFamily="34" charset="0"/>
              </a:rPr>
              <a:t>Returns a result with a 2% accuracy of true cardinality on average.</a:t>
            </a:r>
          </a:p>
          <a:p>
            <a:pPr>
              <a:spcAft>
                <a:spcPts val="1200"/>
              </a:spcAft>
            </a:pPr>
            <a:r>
              <a:rPr lang="en-US" sz="1600" dirty="0">
                <a:latin typeface="Segoe UI"/>
                <a:cs typeface="Segoe UI Semibold" panose="020B0702040204020203" pitchFamily="34" charset="0"/>
              </a:rPr>
              <a:t>e.g. COUNT (DISTINCT) returns 1,000,000, </a:t>
            </a:r>
            <a:r>
              <a:rPr lang="en-US" sz="1600" dirty="0" err="1">
                <a:latin typeface="Segoe UI"/>
                <a:cs typeface="Segoe UI Semibold" panose="020B0702040204020203" pitchFamily="34" charset="0"/>
              </a:rPr>
              <a:t>HyperLogLog</a:t>
            </a:r>
            <a:r>
              <a:rPr lang="en-US" sz="1600" dirty="0">
                <a:latin typeface="Segoe UI"/>
                <a:cs typeface="Segoe UI Semibold" panose="020B0702040204020203" pitchFamily="34" charset="0"/>
              </a:rPr>
              <a:t> will return a value in the range of 999,736 to 1,016,234.</a:t>
            </a:r>
          </a:p>
          <a:p>
            <a:endParaRPr lang="en-US" dirty="0">
              <a:solidFill>
                <a:srgbClr val="0078D7"/>
              </a:solidFill>
            </a:endParaRPr>
          </a:p>
          <a:p>
            <a:r>
              <a:rPr lang="en-US" dirty="0">
                <a:solidFill>
                  <a:schemeClr val="tx2"/>
                </a:solidFill>
              </a:rPr>
              <a:t>APPROX_COUNT_DISTINCT </a:t>
            </a:r>
          </a:p>
          <a:p>
            <a:r>
              <a:rPr lang="en-US" sz="1600" dirty="0">
                <a:latin typeface="Segoe UI"/>
                <a:cs typeface="Segoe UI Semibold" panose="020B0702040204020203" pitchFamily="34" charset="0"/>
              </a:rPr>
              <a:t>Returns the approximate number of unique non-null values in a group.</a:t>
            </a:r>
          </a:p>
          <a:p>
            <a:endParaRPr lang="en-US" dirty="0">
              <a:solidFill>
                <a:srgbClr val="0078D7"/>
              </a:solidFill>
            </a:endParaRPr>
          </a:p>
          <a:p>
            <a:r>
              <a:rPr lang="en-US" sz="1600" dirty="0">
                <a:solidFill>
                  <a:schemeClr val="tx2"/>
                </a:solidFill>
              </a:rPr>
              <a:t>Use Case: Approximating web usage trend behavior</a:t>
            </a:r>
          </a:p>
        </p:txBody>
      </p:sp>
      <p:sp>
        <p:nvSpPr>
          <p:cNvPr id="5" name="Title 4">
            <a:extLst>
              <a:ext uri="{FF2B5EF4-FFF2-40B4-BE49-F238E27FC236}">
                <a16:creationId xmlns:a16="http://schemas.microsoft.com/office/drawing/2014/main" id="{A4FC9544-2642-4C42-9AFE-7957749C0017}"/>
              </a:ext>
            </a:extLst>
          </p:cNvPr>
          <p:cNvSpPr>
            <a:spLocks noGrp="1"/>
          </p:cNvSpPr>
          <p:nvPr>
            <p:ph type="title"/>
          </p:nvPr>
        </p:nvSpPr>
        <p:spPr/>
        <p:txBody>
          <a:bodyPr/>
          <a:lstStyle/>
          <a:p>
            <a:r>
              <a:rPr lang="en-US"/>
              <a:t>Approximate execution</a:t>
            </a:r>
          </a:p>
        </p:txBody>
      </p:sp>
    </p:spTree>
    <p:extLst>
      <p:ext uri="{BB962C8B-B14F-4D97-AF65-F5344CB8AC3E}">
        <p14:creationId xmlns:p14="http://schemas.microsoft.com/office/powerpoint/2010/main" val="2957631531"/>
      </p:ext>
    </p:extLst>
  </p:cSld>
  <p:clrMapOvr>
    <a:masterClrMapping/>
  </p:clrMapOvr>
  <p:transition>
    <p:fade/>
  </p:transition>
  <p:extLst>
    <p:ext uri="{6950BFC3-D8DA-4A85-94F7-54DA5524770B}">
      <p188:commentRel xmlns=""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0C359-F962-4F78-AE6C-35A19181F29D}"/>
              </a:ext>
            </a:extLst>
          </p:cNvPr>
          <p:cNvSpPr>
            <a:spLocks noGrp="1"/>
          </p:cNvSpPr>
          <p:nvPr>
            <p:ph type="body" sz="quarter" idx="10"/>
          </p:nvPr>
        </p:nvSpPr>
        <p:spPr>
          <a:xfrm>
            <a:off x="423494" y="1085590"/>
            <a:ext cx="11338166" cy="280743"/>
          </a:xfrm>
        </p:spPr>
        <p:txBody>
          <a:bodyPr/>
          <a:lstStyle/>
          <a:p>
            <a:r>
              <a:rPr lang="en-US"/>
              <a:t>APPROX_COUNT_DISTINCT</a:t>
            </a:r>
          </a:p>
        </p:txBody>
      </p:sp>
      <p:sp>
        <p:nvSpPr>
          <p:cNvPr id="3" name="Title 2">
            <a:extLst>
              <a:ext uri="{FF2B5EF4-FFF2-40B4-BE49-F238E27FC236}">
                <a16:creationId xmlns:a16="http://schemas.microsoft.com/office/drawing/2014/main" id="{CAE798DE-6184-4DA8-9149-5D2AC81BB914}"/>
              </a:ext>
            </a:extLst>
          </p:cNvPr>
          <p:cNvSpPr>
            <a:spLocks noGrp="1"/>
          </p:cNvSpPr>
          <p:nvPr>
            <p:ph type="title"/>
          </p:nvPr>
        </p:nvSpPr>
        <p:spPr/>
        <p:txBody>
          <a:bodyPr/>
          <a:lstStyle/>
          <a:p>
            <a:r>
              <a:rPr lang="en-US"/>
              <a:t>Approximate execution</a:t>
            </a:r>
          </a:p>
        </p:txBody>
      </p:sp>
      <p:pic>
        <p:nvPicPr>
          <p:cNvPr id="4" name="Picture 3">
            <a:extLst>
              <a:ext uri="{FF2B5EF4-FFF2-40B4-BE49-F238E27FC236}">
                <a16:creationId xmlns:a16="http://schemas.microsoft.com/office/drawing/2014/main" id="{89F12343-1EE3-4008-9D05-133B67B5CE15}"/>
              </a:ext>
            </a:extLst>
          </p:cNvPr>
          <p:cNvPicPr>
            <a:picLocks noChangeAspect="1"/>
          </p:cNvPicPr>
          <p:nvPr/>
        </p:nvPicPr>
        <p:blipFill>
          <a:blip r:embed="rId3"/>
          <a:stretch>
            <a:fillRect/>
          </a:stretch>
        </p:blipFill>
        <p:spPr>
          <a:xfrm>
            <a:off x="5351206" y="4483370"/>
            <a:ext cx="6561157" cy="2016083"/>
          </a:xfrm>
          <a:prstGeom prst="rect">
            <a:avLst/>
          </a:prstGeom>
          <a:ln>
            <a:solidFill>
              <a:schemeClr val="bg2">
                <a:lumMod val="50000"/>
              </a:schemeClr>
            </a:solidFill>
          </a:ln>
        </p:spPr>
      </p:pic>
      <p:pic>
        <p:nvPicPr>
          <p:cNvPr id="5" name="Picture 4">
            <a:extLst>
              <a:ext uri="{FF2B5EF4-FFF2-40B4-BE49-F238E27FC236}">
                <a16:creationId xmlns:a16="http://schemas.microsoft.com/office/drawing/2014/main" id="{2BFDF735-E0EE-4974-8C27-755A435D37D7}"/>
              </a:ext>
            </a:extLst>
          </p:cNvPr>
          <p:cNvPicPr>
            <a:picLocks noChangeAspect="1"/>
          </p:cNvPicPr>
          <p:nvPr/>
        </p:nvPicPr>
        <p:blipFill>
          <a:blip r:embed="rId4"/>
          <a:stretch>
            <a:fillRect/>
          </a:stretch>
        </p:blipFill>
        <p:spPr>
          <a:xfrm>
            <a:off x="5351206" y="1580395"/>
            <a:ext cx="6561157" cy="2138586"/>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626DAE3A-C483-47A9-A175-3A5E32ED1A0F}"/>
              </a:ext>
            </a:extLst>
          </p:cNvPr>
          <p:cNvPicPr>
            <a:picLocks noChangeAspect="1"/>
          </p:cNvPicPr>
          <p:nvPr/>
        </p:nvPicPr>
        <p:blipFill>
          <a:blip r:embed="rId5"/>
          <a:stretch>
            <a:fillRect/>
          </a:stretch>
        </p:blipFill>
        <p:spPr>
          <a:xfrm>
            <a:off x="427229" y="1592542"/>
            <a:ext cx="4777008" cy="1871084"/>
          </a:xfrm>
          <a:prstGeom prst="rect">
            <a:avLst/>
          </a:prstGeom>
          <a:ln>
            <a:solidFill>
              <a:schemeClr val="bg2">
                <a:lumMod val="50000"/>
              </a:schemeClr>
            </a:solidFill>
          </a:ln>
        </p:spPr>
      </p:pic>
      <p:pic>
        <p:nvPicPr>
          <p:cNvPr id="7" name="Picture 6">
            <a:extLst>
              <a:ext uri="{FF2B5EF4-FFF2-40B4-BE49-F238E27FC236}">
                <a16:creationId xmlns:a16="http://schemas.microsoft.com/office/drawing/2014/main" id="{EDC1DB53-EE62-4895-9BF2-1358D4B3741D}"/>
              </a:ext>
            </a:extLst>
          </p:cNvPr>
          <p:cNvPicPr>
            <a:picLocks noChangeAspect="1"/>
          </p:cNvPicPr>
          <p:nvPr/>
        </p:nvPicPr>
        <p:blipFill>
          <a:blip r:embed="rId6"/>
          <a:stretch>
            <a:fillRect/>
          </a:stretch>
        </p:blipFill>
        <p:spPr>
          <a:xfrm>
            <a:off x="427228" y="4483369"/>
            <a:ext cx="4777009" cy="2016084"/>
          </a:xfrm>
          <a:prstGeom prst="rect">
            <a:avLst/>
          </a:prstGeom>
          <a:ln>
            <a:solidFill>
              <a:schemeClr val="bg2">
                <a:lumMod val="50000"/>
              </a:schemeClr>
            </a:solidFill>
          </a:ln>
        </p:spPr>
      </p:pic>
      <p:sp>
        <p:nvSpPr>
          <p:cNvPr id="9" name="Text Placeholder 1">
            <a:extLst>
              <a:ext uri="{FF2B5EF4-FFF2-40B4-BE49-F238E27FC236}">
                <a16:creationId xmlns:a16="http://schemas.microsoft.com/office/drawing/2014/main" id="{84EFE64E-EBAA-408F-8650-A11DC1A8C289}"/>
              </a:ext>
            </a:extLst>
          </p:cNvPr>
          <p:cNvSpPr txBox="1">
            <a:spLocks/>
          </p:cNvSpPr>
          <p:nvPr/>
        </p:nvSpPr>
        <p:spPr>
          <a:xfrm>
            <a:off x="423494" y="3981512"/>
            <a:ext cx="11338166" cy="28078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a:latin typeface="Segoe UI Semibold"/>
              </a:rPr>
              <a:t>COUNT DISTINCT</a:t>
            </a:r>
          </a:p>
        </p:txBody>
      </p:sp>
    </p:spTree>
    <p:extLst>
      <p:ext uri="{BB962C8B-B14F-4D97-AF65-F5344CB8AC3E}">
        <p14:creationId xmlns:p14="http://schemas.microsoft.com/office/powerpoint/2010/main" val="254487980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a:extLst>
              <a:ext uri="{FF2B5EF4-FFF2-40B4-BE49-F238E27FC236}">
                <a16:creationId xmlns:a16="http://schemas.microsoft.com/office/drawing/2014/main" id="{B63983AA-9B9C-6A44-B5B6-DEED4B0657CF}"/>
              </a:ext>
            </a:extLst>
          </p:cNvPr>
          <p:cNvGrpSpPr/>
          <p:nvPr/>
        </p:nvGrpSpPr>
        <p:grpSpPr>
          <a:xfrm>
            <a:off x="1179308" y="956893"/>
            <a:ext cx="3721966" cy="5431536"/>
            <a:chOff x="4803623" y="261136"/>
            <a:chExt cx="1920450" cy="4852775"/>
          </a:xfrm>
        </p:grpSpPr>
        <p:sp>
          <p:nvSpPr>
            <p:cNvPr id="98" name="TextBox 97">
              <a:extLst>
                <a:ext uri="{FF2B5EF4-FFF2-40B4-BE49-F238E27FC236}">
                  <a16:creationId xmlns:a16="http://schemas.microsoft.com/office/drawing/2014/main" id="{6815F34B-F244-2947-BE75-EC3F83DA9E72}"/>
                </a:ext>
              </a:extLst>
            </p:cNvPr>
            <p:cNvSpPr txBox="1"/>
            <p:nvPr/>
          </p:nvSpPr>
          <p:spPr>
            <a:xfrm>
              <a:off x="4803623" y="261136"/>
              <a:ext cx="1920450" cy="247483"/>
            </a:xfrm>
            <a:prstGeom prst="rect">
              <a:avLst/>
            </a:prstGeom>
            <a:noFill/>
          </p:spPr>
          <p:txBody>
            <a:bodyPr wrap="square">
              <a:spAutoFit/>
            </a:bodyPr>
            <a:lstStyle/>
            <a:p>
              <a:pPr algn="ctr"/>
              <a:r>
                <a:rPr lang="sv-SE" sz="1200" b="0" kern="0">
                  <a:solidFill>
                    <a:srgbClr val="0078D4"/>
                  </a:solidFill>
                  <a:latin typeface="Segoe UI Semibold"/>
                </a:rPr>
                <a:t>Day 2</a:t>
              </a:r>
              <a:endParaRPr lang="en-US" sz="1200">
                <a:solidFill>
                  <a:srgbClr val="0078D4"/>
                </a:solidFill>
              </a:endParaRPr>
            </a:p>
          </p:txBody>
        </p:sp>
        <p:sp>
          <p:nvSpPr>
            <p:cNvPr id="99" name="Rectangle 98">
              <a:extLst>
                <a:ext uri="{FF2B5EF4-FFF2-40B4-BE49-F238E27FC236}">
                  <a16:creationId xmlns:a16="http://schemas.microsoft.com/office/drawing/2014/main" id="{4809D60A-1E39-DF42-AEDB-003424CFAECE}"/>
                </a:ext>
              </a:extLst>
            </p:cNvPr>
            <p:cNvSpPr/>
            <p:nvPr/>
          </p:nvSpPr>
          <p:spPr>
            <a:xfrm>
              <a:off x="4807307" y="538223"/>
              <a:ext cx="1913079" cy="494675"/>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Design Presentations: DW Optimization</a:t>
              </a:r>
            </a:p>
          </p:txBody>
        </p:sp>
        <p:sp>
          <p:nvSpPr>
            <p:cNvPr id="100" name="Rectangle 99">
              <a:extLst>
                <a:ext uri="{FF2B5EF4-FFF2-40B4-BE49-F238E27FC236}">
                  <a16:creationId xmlns:a16="http://schemas.microsoft.com/office/drawing/2014/main" id="{CB25E5DD-3435-504B-A244-F540B8D370B2}"/>
                </a:ext>
              </a:extLst>
            </p:cNvPr>
            <p:cNvSpPr/>
            <p:nvPr/>
          </p:nvSpPr>
          <p:spPr>
            <a:xfrm>
              <a:off x="4807307" y="1085048"/>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Break</a:t>
              </a:r>
            </a:p>
          </p:txBody>
        </p:sp>
        <p:sp>
          <p:nvSpPr>
            <p:cNvPr id="101" name="Rectangle 100">
              <a:extLst>
                <a:ext uri="{FF2B5EF4-FFF2-40B4-BE49-F238E27FC236}">
                  <a16:creationId xmlns:a16="http://schemas.microsoft.com/office/drawing/2014/main" id="{16F83469-F87E-344D-95A6-DDC7DC8CF00D}"/>
                </a:ext>
              </a:extLst>
            </p:cNvPr>
            <p:cNvSpPr/>
            <p:nvPr/>
          </p:nvSpPr>
          <p:spPr>
            <a:xfrm>
              <a:off x="4807307" y="1287820"/>
              <a:ext cx="1913079" cy="62240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DW Optimization Part 1</a:t>
              </a:r>
            </a:p>
          </p:txBody>
        </p:sp>
        <p:sp>
          <p:nvSpPr>
            <p:cNvPr id="102" name="Rectangle 101">
              <a:extLst>
                <a:ext uri="{FF2B5EF4-FFF2-40B4-BE49-F238E27FC236}">
                  <a16:creationId xmlns:a16="http://schemas.microsoft.com/office/drawing/2014/main" id="{A0D794BF-23E5-A74F-B5F3-27EBCD0C7B16}"/>
                </a:ext>
              </a:extLst>
            </p:cNvPr>
            <p:cNvSpPr/>
            <p:nvPr/>
          </p:nvSpPr>
          <p:spPr>
            <a:xfrm>
              <a:off x="4807307" y="1960331"/>
              <a:ext cx="1913079" cy="289982"/>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tx1"/>
                  </a:solidFill>
                  <a:effectLst/>
                  <a:latin typeface="Segoe UI" panose="020B0502040204020203" pitchFamily="34" charset="0"/>
                  <a:cs typeface="Segoe UI" panose="020B0502040204020203" pitchFamily="34" charset="0"/>
                </a:rPr>
                <a:t>Breakout Activity: DW Optimization</a:t>
              </a:r>
            </a:p>
          </p:txBody>
        </p:sp>
        <p:sp>
          <p:nvSpPr>
            <p:cNvPr id="103" name="Rectangle 102">
              <a:extLst>
                <a:ext uri="{FF2B5EF4-FFF2-40B4-BE49-F238E27FC236}">
                  <a16:creationId xmlns:a16="http://schemas.microsoft.com/office/drawing/2014/main" id="{0D1E2659-B4B4-1740-ABD5-37105040CF5A}"/>
                </a:ext>
              </a:extLst>
            </p:cNvPr>
            <p:cNvSpPr/>
            <p:nvPr/>
          </p:nvSpPr>
          <p:spPr>
            <a:xfrm>
              <a:off x="4807307" y="2294489"/>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Design Presentation: DW Optimization Part 2</a:t>
              </a:r>
            </a:p>
          </p:txBody>
        </p:sp>
        <p:sp>
          <p:nvSpPr>
            <p:cNvPr id="104" name="Rectangle 103">
              <a:extLst>
                <a:ext uri="{FF2B5EF4-FFF2-40B4-BE49-F238E27FC236}">
                  <a16:creationId xmlns:a16="http://schemas.microsoft.com/office/drawing/2014/main" id="{5C2E1DC7-6E0F-8A4E-A825-D38E4D97B03C}"/>
                </a:ext>
              </a:extLst>
            </p:cNvPr>
            <p:cNvSpPr/>
            <p:nvPr/>
          </p:nvSpPr>
          <p:spPr>
            <a:xfrm>
              <a:off x="4807307" y="2632943"/>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Break</a:t>
              </a:r>
            </a:p>
          </p:txBody>
        </p:sp>
        <p:sp>
          <p:nvSpPr>
            <p:cNvPr id="105" name="Rectangle 104">
              <a:extLst>
                <a:ext uri="{FF2B5EF4-FFF2-40B4-BE49-F238E27FC236}">
                  <a16:creationId xmlns:a16="http://schemas.microsoft.com/office/drawing/2014/main" id="{55134B93-1E25-CE4B-88DC-76891A63530A}"/>
                </a:ext>
              </a:extLst>
            </p:cNvPr>
            <p:cNvSpPr/>
            <p:nvPr/>
          </p:nvSpPr>
          <p:spPr>
            <a:xfrm>
              <a:off x="4807307" y="2839457"/>
              <a:ext cx="1913079" cy="46680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DW Optimization Part 2</a:t>
              </a:r>
            </a:p>
          </p:txBody>
        </p:sp>
        <p:sp>
          <p:nvSpPr>
            <p:cNvPr id="106" name="Rectangle 105">
              <a:extLst>
                <a:ext uri="{FF2B5EF4-FFF2-40B4-BE49-F238E27FC236}">
                  <a16:creationId xmlns:a16="http://schemas.microsoft.com/office/drawing/2014/main" id="{236B72B9-B932-8A47-87A0-7888582FB42C}"/>
                </a:ext>
              </a:extLst>
            </p:cNvPr>
            <p:cNvSpPr/>
            <p:nvPr/>
          </p:nvSpPr>
          <p:spPr>
            <a:xfrm>
              <a:off x="4807307" y="3357028"/>
              <a:ext cx="1913079" cy="15560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Lunch</a:t>
              </a:r>
            </a:p>
          </p:txBody>
        </p:sp>
        <p:sp>
          <p:nvSpPr>
            <p:cNvPr id="107" name="Rectangle 106">
              <a:extLst>
                <a:ext uri="{FF2B5EF4-FFF2-40B4-BE49-F238E27FC236}">
                  <a16:creationId xmlns:a16="http://schemas.microsoft.com/office/drawing/2014/main" id="{C79DD85D-D1C5-CB4C-AEEF-0D5AAC438937}"/>
                </a:ext>
              </a:extLst>
            </p:cNvPr>
            <p:cNvSpPr/>
            <p:nvPr/>
          </p:nvSpPr>
          <p:spPr>
            <a:xfrm>
              <a:off x="4807307" y="3562080"/>
              <a:ext cx="1913079" cy="622401"/>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Segoe UI" panose="020B0502040204020203" pitchFamily="34" charset="0"/>
                  <a:cs typeface="Segoe UI" panose="020B0502040204020203" pitchFamily="34" charset="0"/>
                </a:rPr>
                <a:t>Breakout Activity: Security</a:t>
              </a:r>
              <a:endParaRPr lang="en-US" sz="900" i="0" u="none" strike="noStrike" dirty="0">
                <a:solidFill>
                  <a:schemeClr val="tx1"/>
                </a:solidFill>
                <a:effectLst/>
                <a:latin typeface="Segoe UI" panose="020B0502040204020203" pitchFamily="34" charset="0"/>
                <a:cs typeface="Segoe UI" panose="020B0502040204020203" pitchFamily="34" charset="0"/>
              </a:endParaRPr>
            </a:p>
          </p:txBody>
        </p:sp>
        <p:sp>
          <p:nvSpPr>
            <p:cNvPr id="158" name="Rectangle 157">
              <a:extLst>
                <a:ext uri="{FF2B5EF4-FFF2-40B4-BE49-F238E27FC236}">
                  <a16:creationId xmlns:a16="http://schemas.microsoft.com/office/drawing/2014/main" id="{46647244-0F1A-5F41-AC39-64B353DD413E}"/>
                </a:ext>
              </a:extLst>
            </p:cNvPr>
            <p:cNvSpPr/>
            <p:nvPr/>
          </p:nvSpPr>
          <p:spPr>
            <a:xfrm>
              <a:off x="4807307" y="4243795"/>
              <a:ext cx="1913079" cy="62240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a:t>
              </a:r>
              <a:r>
                <a:rPr lang="en-US" sz="900">
                  <a:solidFill>
                    <a:schemeClr val="bg1"/>
                  </a:solidFill>
                  <a:latin typeface="Segoe UI" panose="020B0502040204020203" pitchFamily="34" charset="0"/>
                  <a:cs typeface="Segoe UI" panose="020B0502040204020203" pitchFamily="34" charset="0"/>
                </a:rPr>
                <a:t>Security</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59" name="Rectangle 158">
              <a:extLst>
                <a:ext uri="{FF2B5EF4-FFF2-40B4-BE49-F238E27FC236}">
                  <a16:creationId xmlns:a16="http://schemas.microsoft.com/office/drawing/2014/main" id="{A652C1C8-2DF5-064D-B484-7893748F0C31}"/>
                </a:ext>
              </a:extLst>
            </p:cNvPr>
            <p:cNvSpPr/>
            <p:nvPr/>
          </p:nvSpPr>
          <p:spPr>
            <a:xfrm>
              <a:off x="4803623" y="4929753"/>
              <a:ext cx="1913079" cy="184158"/>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Closing</a:t>
              </a:r>
            </a:p>
          </p:txBody>
        </p:sp>
      </p:grpSp>
      <p:grpSp>
        <p:nvGrpSpPr>
          <p:cNvPr id="108" name="Group 107">
            <a:extLst>
              <a:ext uri="{FF2B5EF4-FFF2-40B4-BE49-F238E27FC236}">
                <a16:creationId xmlns:a16="http://schemas.microsoft.com/office/drawing/2014/main" id="{8CBE4B25-14BD-E648-8733-BC5B14D1FC39}"/>
              </a:ext>
            </a:extLst>
          </p:cNvPr>
          <p:cNvGrpSpPr/>
          <p:nvPr/>
        </p:nvGrpSpPr>
        <p:grpSpPr>
          <a:xfrm>
            <a:off x="199330" y="1176815"/>
            <a:ext cx="984634" cy="5151039"/>
            <a:chOff x="2323981" y="457503"/>
            <a:chExt cx="508592" cy="4599338"/>
          </a:xfrm>
        </p:grpSpPr>
        <p:grpSp>
          <p:nvGrpSpPr>
            <p:cNvPr id="110" name="Group 109">
              <a:extLst>
                <a:ext uri="{FF2B5EF4-FFF2-40B4-BE49-F238E27FC236}">
                  <a16:creationId xmlns:a16="http://schemas.microsoft.com/office/drawing/2014/main" id="{935D0994-924B-434F-947E-F235BC5AB475}"/>
                </a:ext>
              </a:extLst>
            </p:cNvPr>
            <p:cNvGrpSpPr/>
            <p:nvPr/>
          </p:nvGrpSpPr>
          <p:grpSpPr>
            <a:xfrm>
              <a:off x="2380962" y="457503"/>
              <a:ext cx="451610" cy="206109"/>
              <a:chOff x="4673935" y="937288"/>
              <a:chExt cx="583865" cy="266468"/>
            </a:xfrm>
          </p:grpSpPr>
          <p:cxnSp>
            <p:nvCxnSpPr>
              <p:cNvPr id="156" name="Straight Connector 155">
                <a:extLst>
                  <a:ext uri="{FF2B5EF4-FFF2-40B4-BE49-F238E27FC236}">
                    <a16:creationId xmlns:a16="http://schemas.microsoft.com/office/drawing/2014/main" id="{5DD07793-A3B3-9D4D-923D-35AEA5F9B6C9}"/>
                  </a:ext>
                </a:extLst>
              </p:cNvPr>
              <p:cNvCxnSpPr>
                <a:cxnSpLocks/>
              </p:cNvCxnSpPr>
              <p:nvPr/>
            </p:nvCxnSpPr>
            <p:spPr>
              <a:xfrm flipH="1">
                <a:off x="4983480" y="104501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76BA34C6-E98E-464C-84A6-6B28EAC0CF56}"/>
                  </a:ext>
                </a:extLst>
              </p:cNvPr>
              <p:cNvSpPr txBox="1"/>
              <p:nvPr/>
            </p:nvSpPr>
            <p:spPr>
              <a:xfrm>
                <a:off x="4673935" y="937288"/>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8:00</a:t>
                </a:r>
              </a:p>
            </p:txBody>
          </p:sp>
        </p:grpSp>
        <p:grpSp>
          <p:nvGrpSpPr>
            <p:cNvPr id="111" name="Group 110">
              <a:extLst>
                <a:ext uri="{FF2B5EF4-FFF2-40B4-BE49-F238E27FC236}">
                  <a16:creationId xmlns:a16="http://schemas.microsoft.com/office/drawing/2014/main" id="{82897762-23C3-964E-BB32-909BE28D7655}"/>
                </a:ext>
              </a:extLst>
            </p:cNvPr>
            <p:cNvGrpSpPr/>
            <p:nvPr/>
          </p:nvGrpSpPr>
          <p:grpSpPr>
            <a:xfrm>
              <a:off x="2380962" y="796052"/>
              <a:ext cx="451610" cy="206109"/>
              <a:chOff x="4673935" y="1344816"/>
              <a:chExt cx="583865" cy="266468"/>
            </a:xfrm>
          </p:grpSpPr>
          <p:cxnSp>
            <p:nvCxnSpPr>
              <p:cNvPr id="154" name="Straight Connector 153">
                <a:extLst>
                  <a:ext uri="{FF2B5EF4-FFF2-40B4-BE49-F238E27FC236}">
                    <a16:creationId xmlns:a16="http://schemas.microsoft.com/office/drawing/2014/main" id="{26B1E7A0-66DC-2942-B6C1-0030196A605A}"/>
                  </a:ext>
                </a:extLst>
              </p:cNvPr>
              <p:cNvCxnSpPr>
                <a:cxnSpLocks/>
              </p:cNvCxnSpPr>
              <p:nvPr/>
            </p:nvCxnSpPr>
            <p:spPr>
              <a:xfrm flipH="1">
                <a:off x="4983480" y="1455657"/>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7352D2FF-DD36-2847-8645-C554D7754984}"/>
                  </a:ext>
                </a:extLst>
              </p:cNvPr>
              <p:cNvSpPr txBox="1"/>
              <p:nvPr/>
            </p:nvSpPr>
            <p:spPr>
              <a:xfrm>
                <a:off x="4673935" y="1344816"/>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8:15</a:t>
                </a:r>
              </a:p>
            </p:txBody>
          </p:sp>
        </p:grpSp>
        <p:grpSp>
          <p:nvGrpSpPr>
            <p:cNvPr id="112" name="Group 111">
              <a:extLst>
                <a:ext uri="{FF2B5EF4-FFF2-40B4-BE49-F238E27FC236}">
                  <a16:creationId xmlns:a16="http://schemas.microsoft.com/office/drawing/2014/main" id="{F649ED0E-4D4F-0345-8BBF-A9A2F1158FDC}"/>
                </a:ext>
              </a:extLst>
            </p:cNvPr>
            <p:cNvGrpSpPr/>
            <p:nvPr/>
          </p:nvGrpSpPr>
          <p:grpSpPr>
            <a:xfrm>
              <a:off x="2380962" y="1001950"/>
              <a:ext cx="451610" cy="206109"/>
              <a:chOff x="4673935" y="1639575"/>
              <a:chExt cx="583865" cy="266468"/>
            </a:xfrm>
          </p:grpSpPr>
          <p:cxnSp>
            <p:nvCxnSpPr>
              <p:cNvPr id="152" name="Straight Connector 151">
                <a:extLst>
                  <a:ext uri="{FF2B5EF4-FFF2-40B4-BE49-F238E27FC236}">
                    <a16:creationId xmlns:a16="http://schemas.microsoft.com/office/drawing/2014/main" id="{1BFF9658-324D-D640-82A1-93C759C27AE5}"/>
                  </a:ext>
                </a:extLst>
              </p:cNvPr>
              <p:cNvCxnSpPr>
                <a:cxnSpLocks/>
              </p:cNvCxnSpPr>
              <p:nvPr/>
            </p:nvCxnSpPr>
            <p:spPr>
              <a:xfrm flipH="1">
                <a:off x="4983480" y="1751293"/>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ABC23609-AE07-7C40-B1CD-9D42F515AEFD}"/>
                  </a:ext>
                </a:extLst>
              </p:cNvPr>
              <p:cNvSpPr txBox="1"/>
              <p:nvPr/>
            </p:nvSpPr>
            <p:spPr>
              <a:xfrm>
                <a:off x="4673935" y="1639575"/>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8:45</a:t>
                </a:r>
              </a:p>
            </p:txBody>
          </p:sp>
        </p:grpSp>
        <p:grpSp>
          <p:nvGrpSpPr>
            <p:cNvPr id="113" name="Group 112">
              <a:extLst>
                <a:ext uri="{FF2B5EF4-FFF2-40B4-BE49-F238E27FC236}">
                  <a16:creationId xmlns:a16="http://schemas.microsoft.com/office/drawing/2014/main" id="{017CAA2A-0C6F-9446-8A2A-4BF1A9F270D8}"/>
                </a:ext>
              </a:extLst>
            </p:cNvPr>
            <p:cNvGrpSpPr/>
            <p:nvPr/>
          </p:nvGrpSpPr>
          <p:grpSpPr>
            <a:xfrm>
              <a:off x="2380962" y="1211231"/>
              <a:ext cx="451610" cy="206109"/>
              <a:chOff x="4673935" y="1879194"/>
              <a:chExt cx="583865" cy="266468"/>
            </a:xfrm>
          </p:grpSpPr>
          <p:cxnSp>
            <p:nvCxnSpPr>
              <p:cNvPr id="150" name="Straight Connector 149">
                <a:extLst>
                  <a:ext uri="{FF2B5EF4-FFF2-40B4-BE49-F238E27FC236}">
                    <a16:creationId xmlns:a16="http://schemas.microsoft.com/office/drawing/2014/main" id="{DD90A932-4314-2048-99B8-27C8F003DAE2}"/>
                  </a:ext>
                </a:extLst>
              </p:cNvPr>
              <p:cNvCxnSpPr>
                <a:cxnSpLocks/>
              </p:cNvCxnSpPr>
              <p:nvPr/>
            </p:nvCxnSpPr>
            <p:spPr>
              <a:xfrm flipH="1">
                <a:off x="4983480" y="198313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2E2535AB-DB5A-FE4A-92A3-049C7F24A53D}"/>
                  </a:ext>
                </a:extLst>
              </p:cNvPr>
              <p:cNvSpPr txBox="1"/>
              <p:nvPr/>
            </p:nvSpPr>
            <p:spPr>
              <a:xfrm>
                <a:off x="4673935" y="1879194"/>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9:00</a:t>
                </a:r>
              </a:p>
            </p:txBody>
          </p:sp>
        </p:grpSp>
        <p:grpSp>
          <p:nvGrpSpPr>
            <p:cNvPr id="114" name="Group 113">
              <a:extLst>
                <a:ext uri="{FF2B5EF4-FFF2-40B4-BE49-F238E27FC236}">
                  <a16:creationId xmlns:a16="http://schemas.microsoft.com/office/drawing/2014/main" id="{BD784632-D311-5942-A909-DDDFA3D01FBF}"/>
                </a:ext>
              </a:extLst>
            </p:cNvPr>
            <p:cNvGrpSpPr/>
            <p:nvPr/>
          </p:nvGrpSpPr>
          <p:grpSpPr>
            <a:xfrm>
              <a:off x="2329507" y="1886159"/>
              <a:ext cx="503066" cy="206109"/>
              <a:chOff x="4607411" y="2716061"/>
              <a:chExt cx="650389" cy="266468"/>
            </a:xfrm>
          </p:grpSpPr>
          <p:cxnSp>
            <p:nvCxnSpPr>
              <p:cNvPr id="148" name="Straight Connector 147">
                <a:extLst>
                  <a:ext uri="{FF2B5EF4-FFF2-40B4-BE49-F238E27FC236}">
                    <a16:creationId xmlns:a16="http://schemas.microsoft.com/office/drawing/2014/main" id="{2D2D8943-948F-6548-A52B-2BAFAA0E2D68}"/>
                  </a:ext>
                </a:extLst>
              </p:cNvPr>
              <p:cNvCxnSpPr>
                <a:cxnSpLocks/>
              </p:cNvCxnSpPr>
              <p:nvPr/>
            </p:nvCxnSpPr>
            <p:spPr>
              <a:xfrm flipH="1">
                <a:off x="4983480" y="28175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EF90662-F868-E041-AE15-8C07CA6713CF}"/>
                  </a:ext>
                </a:extLst>
              </p:cNvPr>
              <p:cNvSpPr txBox="1"/>
              <p:nvPr/>
            </p:nvSpPr>
            <p:spPr>
              <a:xfrm>
                <a:off x="4607411" y="2716061"/>
                <a:ext cx="46610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10:00</a:t>
                </a:r>
              </a:p>
            </p:txBody>
          </p:sp>
        </p:grpSp>
        <p:grpSp>
          <p:nvGrpSpPr>
            <p:cNvPr id="115" name="Group 114">
              <a:extLst>
                <a:ext uri="{FF2B5EF4-FFF2-40B4-BE49-F238E27FC236}">
                  <a16:creationId xmlns:a16="http://schemas.microsoft.com/office/drawing/2014/main" id="{13D16B1E-C59D-144B-A4F3-185013028667}"/>
                </a:ext>
              </a:extLst>
            </p:cNvPr>
            <p:cNvGrpSpPr/>
            <p:nvPr/>
          </p:nvGrpSpPr>
          <p:grpSpPr>
            <a:xfrm>
              <a:off x="2329506" y="2545606"/>
              <a:ext cx="503067" cy="206109"/>
              <a:chOff x="4607410" y="3535290"/>
              <a:chExt cx="650390" cy="266468"/>
            </a:xfrm>
          </p:grpSpPr>
          <p:cxnSp>
            <p:nvCxnSpPr>
              <p:cNvPr id="146" name="Straight Connector 145">
                <a:extLst>
                  <a:ext uri="{FF2B5EF4-FFF2-40B4-BE49-F238E27FC236}">
                    <a16:creationId xmlns:a16="http://schemas.microsoft.com/office/drawing/2014/main" id="{A138869E-81DF-7C4F-9755-03F3E14C95CD}"/>
                  </a:ext>
                </a:extLst>
              </p:cNvPr>
              <p:cNvCxnSpPr>
                <a:cxnSpLocks/>
              </p:cNvCxnSpPr>
              <p:nvPr/>
            </p:nvCxnSpPr>
            <p:spPr>
              <a:xfrm flipH="1">
                <a:off x="4983480" y="365191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20BE6282-0C16-C642-BBFB-ABB3BD769A1D}"/>
                  </a:ext>
                </a:extLst>
              </p:cNvPr>
              <p:cNvSpPr txBox="1"/>
              <p:nvPr/>
            </p:nvSpPr>
            <p:spPr>
              <a:xfrm>
                <a:off x="4607410" y="3535290"/>
                <a:ext cx="466099"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11:00</a:t>
                </a:r>
              </a:p>
            </p:txBody>
          </p:sp>
        </p:grpSp>
        <p:grpSp>
          <p:nvGrpSpPr>
            <p:cNvPr id="116" name="Group 115">
              <a:extLst>
                <a:ext uri="{FF2B5EF4-FFF2-40B4-BE49-F238E27FC236}">
                  <a16:creationId xmlns:a16="http://schemas.microsoft.com/office/drawing/2014/main" id="{2D9B8998-A92E-9443-872A-8FAD7745B4B6}"/>
                </a:ext>
              </a:extLst>
            </p:cNvPr>
            <p:cNvGrpSpPr/>
            <p:nvPr/>
          </p:nvGrpSpPr>
          <p:grpSpPr>
            <a:xfrm>
              <a:off x="2329506" y="2751308"/>
              <a:ext cx="503067" cy="206109"/>
              <a:chOff x="4607410" y="3765511"/>
              <a:chExt cx="650390" cy="266468"/>
            </a:xfrm>
          </p:grpSpPr>
          <p:cxnSp>
            <p:nvCxnSpPr>
              <p:cNvPr id="144" name="Straight Connector 143">
                <a:extLst>
                  <a:ext uri="{FF2B5EF4-FFF2-40B4-BE49-F238E27FC236}">
                    <a16:creationId xmlns:a16="http://schemas.microsoft.com/office/drawing/2014/main" id="{86AC61BA-6974-564D-86EC-E215F22E1CF9}"/>
                  </a:ext>
                </a:extLst>
              </p:cNvPr>
              <p:cNvCxnSpPr>
                <a:cxnSpLocks/>
              </p:cNvCxnSpPr>
              <p:nvPr/>
            </p:nvCxnSpPr>
            <p:spPr>
              <a:xfrm flipH="1">
                <a:off x="4983480" y="38843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9B798D81-3D6B-804A-A2BD-59651D692B52}"/>
                  </a:ext>
                </a:extLst>
              </p:cNvPr>
              <p:cNvSpPr txBox="1"/>
              <p:nvPr/>
            </p:nvSpPr>
            <p:spPr>
              <a:xfrm>
                <a:off x="4607410" y="3765511"/>
                <a:ext cx="46610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11:15</a:t>
                </a:r>
              </a:p>
            </p:txBody>
          </p:sp>
        </p:grpSp>
        <p:grpSp>
          <p:nvGrpSpPr>
            <p:cNvPr id="117" name="Group 116">
              <a:extLst>
                <a:ext uri="{FF2B5EF4-FFF2-40B4-BE49-F238E27FC236}">
                  <a16:creationId xmlns:a16="http://schemas.microsoft.com/office/drawing/2014/main" id="{896B7219-050A-F040-9891-9F4A2A7FEC6A}"/>
                </a:ext>
              </a:extLst>
            </p:cNvPr>
            <p:cNvGrpSpPr/>
            <p:nvPr/>
          </p:nvGrpSpPr>
          <p:grpSpPr>
            <a:xfrm>
              <a:off x="2327664" y="3277420"/>
              <a:ext cx="503067" cy="206109"/>
              <a:chOff x="4607410" y="4409984"/>
              <a:chExt cx="650390" cy="266468"/>
            </a:xfrm>
          </p:grpSpPr>
          <p:cxnSp>
            <p:nvCxnSpPr>
              <p:cNvPr id="142" name="Straight Connector 141">
                <a:extLst>
                  <a:ext uri="{FF2B5EF4-FFF2-40B4-BE49-F238E27FC236}">
                    <a16:creationId xmlns:a16="http://schemas.microsoft.com/office/drawing/2014/main" id="{10B0E305-C6C4-5A4E-B316-60B6246E8D74}"/>
                  </a:ext>
                </a:extLst>
              </p:cNvPr>
              <p:cNvCxnSpPr>
                <a:cxnSpLocks/>
              </p:cNvCxnSpPr>
              <p:nvPr/>
            </p:nvCxnSpPr>
            <p:spPr>
              <a:xfrm flipH="1">
                <a:off x="4983480" y="451678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AE16A5B2-B7A1-164C-B499-CE6DCCF05872}"/>
                  </a:ext>
                </a:extLst>
              </p:cNvPr>
              <p:cNvSpPr txBox="1"/>
              <p:nvPr/>
            </p:nvSpPr>
            <p:spPr>
              <a:xfrm>
                <a:off x="4607410" y="4409984"/>
                <a:ext cx="46610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12:00</a:t>
                </a:r>
              </a:p>
            </p:txBody>
          </p:sp>
        </p:grpSp>
        <p:grpSp>
          <p:nvGrpSpPr>
            <p:cNvPr id="118" name="Group 117">
              <a:extLst>
                <a:ext uri="{FF2B5EF4-FFF2-40B4-BE49-F238E27FC236}">
                  <a16:creationId xmlns:a16="http://schemas.microsoft.com/office/drawing/2014/main" id="{D60C40A3-5EFC-9B43-8ACD-95E3F4A6F436}"/>
                </a:ext>
              </a:extLst>
            </p:cNvPr>
            <p:cNvGrpSpPr/>
            <p:nvPr/>
          </p:nvGrpSpPr>
          <p:grpSpPr>
            <a:xfrm>
              <a:off x="2327664" y="3482216"/>
              <a:ext cx="504908" cy="206109"/>
              <a:chOff x="4605029" y="4596170"/>
              <a:chExt cx="652771" cy="266468"/>
            </a:xfrm>
          </p:grpSpPr>
          <p:cxnSp>
            <p:nvCxnSpPr>
              <p:cNvPr id="140" name="Straight Connector 139">
                <a:extLst>
                  <a:ext uri="{FF2B5EF4-FFF2-40B4-BE49-F238E27FC236}">
                    <a16:creationId xmlns:a16="http://schemas.microsoft.com/office/drawing/2014/main" id="{442E932E-9459-2F45-888E-FCE0DB23DB0D}"/>
                  </a:ext>
                </a:extLst>
              </p:cNvPr>
              <p:cNvCxnSpPr>
                <a:cxnSpLocks/>
              </p:cNvCxnSpPr>
              <p:nvPr/>
            </p:nvCxnSpPr>
            <p:spPr>
              <a:xfrm flipH="1">
                <a:off x="4983480" y="470562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BFE0C034-9EE5-DC4F-82DF-064B728D95B3}"/>
                  </a:ext>
                </a:extLst>
              </p:cNvPr>
              <p:cNvSpPr txBox="1"/>
              <p:nvPr/>
            </p:nvSpPr>
            <p:spPr>
              <a:xfrm>
                <a:off x="4605029" y="4596170"/>
                <a:ext cx="47086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13:00</a:t>
                </a:r>
              </a:p>
            </p:txBody>
          </p:sp>
        </p:grpSp>
        <p:grpSp>
          <p:nvGrpSpPr>
            <p:cNvPr id="119" name="Group 118">
              <a:extLst>
                <a:ext uri="{FF2B5EF4-FFF2-40B4-BE49-F238E27FC236}">
                  <a16:creationId xmlns:a16="http://schemas.microsoft.com/office/drawing/2014/main" id="{5BD90CF3-52C6-434D-96B2-EBFF1BCEE808}"/>
                </a:ext>
              </a:extLst>
            </p:cNvPr>
            <p:cNvGrpSpPr/>
            <p:nvPr/>
          </p:nvGrpSpPr>
          <p:grpSpPr>
            <a:xfrm>
              <a:off x="2327663" y="3810872"/>
              <a:ext cx="504909" cy="206109"/>
              <a:chOff x="4605028" y="4997259"/>
              <a:chExt cx="652772" cy="266468"/>
            </a:xfrm>
          </p:grpSpPr>
          <p:cxnSp>
            <p:nvCxnSpPr>
              <p:cNvPr id="138" name="Straight Connector 137">
                <a:extLst>
                  <a:ext uri="{FF2B5EF4-FFF2-40B4-BE49-F238E27FC236}">
                    <a16:creationId xmlns:a16="http://schemas.microsoft.com/office/drawing/2014/main" id="{B05B1D72-C072-304F-B494-32AD8BDA829A}"/>
                  </a:ext>
                </a:extLst>
              </p:cNvPr>
              <p:cNvCxnSpPr>
                <a:cxnSpLocks/>
              </p:cNvCxnSpPr>
              <p:nvPr/>
            </p:nvCxnSpPr>
            <p:spPr>
              <a:xfrm flipH="1">
                <a:off x="4983480" y="5120669"/>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607DFA1E-BCDC-A444-8437-3534E3C0A115}"/>
                  </a:ext>
                </a:extLst>
              </p:cNvPr>
              <p:cNvSpPr txBox="1"/>
              <p:nvPr/>
            </p:nvSpPr>
            <p:spPr>
              <a:xfrm>
                <a:off x="4605028" y="4997259"/>
                <a:ext cx="470863"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13:30</a:t>
                </a:r>
              </a:p>
            </p:txBody>
          </p:sp>
        </p:grpSp>
        <p:grpSp>
          <p:nvGrpSpPr>
            <p:cNvPr id="120" name="Group 119">
              <a:extLst>
                <a:ext uri="{FF2B5EF4-FFF2-40B4-BE49-F238E27FC236}">
                  <a16:creationId xmlns:a16="http://schemas.microsoft.com/office/drawing/2014/main" id="{A7E91B5E-6A67-E740-BE51-B788B59C3355}"/>
                </a:ext>
              </a:extLst>
            </p:cNvPr>
            <p:cNvGrpSpPr/>
            <p:nvPr/>
          </p:nvGrpSpPr>
          <p:grpSpPr>
            <a:xfrm>
              <a:off x="2327661" y="4163055"/>
              <a:ext cx="504911" cy="206109"/>
              <a:chOff x="4605025" y="5447824"/>
              <a:chExt cx="652775" cy="266468"/>
            </a:xfrm>
          </p:grpSpPr>
          <p:cxnSp>
            <p:nvCxnSpPr>
              <p:cNvPr id="136" name="Straight Connector 135">
                <a:extLst>
                  <a:ext uri="{FF2B5EF4-FFF2-40B4-BE49-F238E27FC236}">
                    <a16:creationId xmlns:a16="http://schemas.microsoft.com/office/drawing/2014/main" id="{2DBA4FFA-1799-1341-94DD-6E6D6B5F3590}"/>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B670F407-ED03-7E44-9575-44EAF42A9708}"/>
                  </a:ext>
                </a:extLst>
              </p:cNvPr>
              <p:cNvSpPr txBox="1"/>
              <p:nvPr/>
            </p:nvSpPr>
            <p:spPr>
              <a:xfrm>
                <a:off x="4605025" y="5447824"/>
                <a:ext cx="470863"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14:00</a:t>
                </a:r>
              </a:p>
            </p:txBody>
          </p:sp>
        </p:grpSp>
        <p:grpSp>
          <p:nvGrpSpPr>
            <p:cNvPr id="133" name="Group 132">
              <a:extLst>
                <a:ext uri="{FF2B5EF4-FFF2-40B4-BE49-F238E27FC236}">
                  <a16:creationId xmlns:a16="http://schemas.microsoft.com/office/drawing/2014/main" id="{23492B16-9D6F-4D4F-BF36-5ADD0F1712F0}"/>
                </a:ext>
              </a:extLst>
            </p:cNvPr>
            <p:cNvGrpSpPr/>
            <p:nvPr/>
          </p:nvGrpSpPr>
          <p:grpSpPr>
            <a:xfrm>
              <a:off x="2323981" y="4850732"/>
              <a:ext cx="505361" cy="206109"/>
              <a:chOff x="4604443" y="5478441"/>
              <a:chExt cx="653357" cy="206109"/>
            </a:xfrm>
          </p:grpSpPr>
          <p:cxnSp>
            <p:nvCxnSpPr>
              <p:cNvPr id="134" name="Straight Connector 133">
                <a:extLst>
                  <a:ext uri="{FF2B5EF4-FFF2-40B4-BE49-F238E27FC236}">
                    <a16:creationId xmlns:a16="http://schemas.microsoft.com/office/drawing/2014/main" id="{91A97B87-853B-DF49-B247-0F66B107D587}"/>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B5E14D46-4EBA-BA45-B4E5-E17D47EEC376}"/>
                  </a:ext>
                </a:extLst>
              </p:cNvPr>
              <p:cNvSpPr txBox="1"/>
              <p:nvPr/>
            </p:nvSpPr>
            <p:spPr>
              <a:xfrm>
                <a:off x="4604443" y="5478441"/>
                <a:ext cx="470863" cy="206109"/>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15:00</a:t>
                </a:r>
              </a:p>
            </p:txBody>
          </p:sp>
        </p:grpSp>
      </p:gr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A look into the Day 2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dirty="0">
                <a:solidFill>
                  <a:srgbClr val="000000"/>
                </a:solidFill>
              </a:rPr>
              <a:t>Breakout Activity</a:t>
            </a:r>
            <a:endParaRPr lang="en-US" sz="2000" dirty="0">
              <a:solidFill>
                <a:srgbClr val="000000"/>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109" name="TextBox 108">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121" name="TextBox 120">
            <a:extLst>
              <a:ext uri="{FF2B5EF4-FFF2-40B4-BE49-F238E27FC236}">
                <a16:creationId xmlns:a16="http://schemas.microsoft.com/office/drawing/2014/main" id="{F4956844-5894-D842-8FA2-57088E31CE59}"/>
              </a:ext>
            </a:extLst>
          </p:cNvPr>
          <p:cNvSpPr txBox="1"/>
          <p:nvPr/>
        </p:nvSpPr>
        <p:spPr>
          <a:xfrm>
            <a:off x="6695782" y="5730178"/>
            <a:ext cx="5296887"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b="1" dirty="0">
                <a:solidFill>
                  <a:srgbClr val="000000"/>
                </a:solidFill>
              </a:rPr>
              <a:t>Breakout Activity: </a:t>
            </a:r>
            <a:r>
              <a:rPr lang="en-US" sz="1100" dirty="0">
                <a:solidFill>
                  <a:srgbClr val="000000"/>
                </a:solidFill>
              </a:rPr>
              <a:t>“Meet Now” function in Teams Table Group channel </a:t>
            </a:r>
            <a:endParaRPr lang="en-US" sz="2000" dirty="0">
              <a:solidFill>
                <a:srgbClr val="000000"/>
              </a:solidFill>
            </a:endParaRPr>
          </a:p>
        </p:txBody>
      </p:sp>
      <p:sp>
        <p:nvSpPr>
          <p:cNvPr id="122" name="TextBox 121">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123" name="TextBox 122">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Tree>
    <p:extLst>
      <p:ext uri="{BB962C8B-B14F-4D97-AF65-F5344CB8AC3E}">
        <p14:creationId xmlns:p14="http://schemas.microsoft.com/office/powerpoint/2010/main" val="299772700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873821-6677-4C75-8758-24E7E491DDE4}"/>
              </a:ext>
            </a:extLst>
          </p:cNvPr>
          <p:cNvSpPr>
            <a:spLocks noGrp="1"/>
          </p:cNvSpPr>
          <p:nvPr>
            <p:ph type="body" sz="quarter" idx="10"/>
          </p:nvPr>
        </p:nvSpPr>
        <p:spPr>
          <a:xfrm>
            <a:off x="435012" y="1322344"/>
            <a:ext cx="5907550" cy="4036361"/>
          </a:xfrm>
        </p:spPr>
        <p:txBody>
          <a:bodyPr/>
          <a:lstStyle/>
          <a:p>
            <a:r>
              <a:rPr lang="en-US" sz="1961">
                <a:solidFill>
                  <a:schemeClr val="tx2"/>
                </a:solidFill>
              </a:rPr>
              <a:t>Group by with rollup</a:t>
            </a:r>
          </a:p>
          <a:p>
            <a:pPr>
              <a:lnSpc>
                <a:spcPct val="100000"/>
              </a:lnSpc>
            </a:pPr>
            <a:r>
              <a:rPr lang="en-US" sz="1765">
                <a:latin typeface="Segoe UI"/>
                <a:cs typeface="Segoe UI Semibold" panose="020B0702040204020203" pitchFamily="34" charset="0"/>
              </a:rPr>
              <a:t>Creates a group for each combination of column expressions.</a:t>
            </a:r>
          </a:p>
          <a:p>
            <a:pPr>
              <a:lnSpc>
                <a:spcPct val="100000"/>
              </a:lnSpc>
              <a:spcAft>
                <a:spcPts val="1200"/>
              </a:spcAft>
            </a:pPr>
            <a:r>
              <a:rPr lang="en-US" sz="1765">
                <a:latin typeface="Segoe UI"/>
                <a:cs typeface="Segoe UI Semibold" panose="020B0702040204020203" pitchFamily="34" charset="0"/>
              </a:rPr>
              <a:t>Rolls up the results into subtotals and grand totals</a:t>
            </a:r>
          </a:p>
          <a:p>
            <a:pPr>
              <a:lnSpc>
                <a:spcPct val="100000"/>
              </a:lnSpc>
              <a:spcAft>
                <a:spcPts val="1200"/>
              </a:spcAft>
            </a:pPr>
            <a:r>
              <a:rPr lang="en-US" sz="1765">
                <a:latin typeface="Segoe UI"/>
                <a:cs typeface="Segoe UI Semibold" panose="020B0702040204020203" pitchFamily="34" charset="0"/>
              </a:rPr>
              <a:t>Calculate the aggregates of hierarchical data </a:t>
            </a:r>
          </a:p>
          <a:p>
            <a:pPr>
              <a:lnSpc>
                <a:spcPct val="100000"/>
              </a:lnSpc>
              <a:spcAft>
                <a:spcPts val="1200"/>
              </a:spcAft>
            </a:pPr>
            <a:endParaRPr lang="en-US" sz="1765">
              <a:latin typeface="Segoe UI"/>
              <a:cs typeface="Segoe UI Semibold" panose="020B0702040204020203" pitchFamily="34" charset="0"/>
            </a:endParaRPr>
          </a:p>
          <a:p>
            <a:pPr lvl="0"/>
            <a:r>
              <a:rPr lang="en-US" sz="1961">
                <a:solidFill>
                  <a:schemeClr val="tx2"/>
                </a:solidFill>
              </a:rPr>
              <a:t>Grouping sets</a:t>
            </a:r>
          </a:p>
          <a:p>
            <a:pPr lvl="0"/>
            <a:r>
              <a:rPr lang="en-US" sz="1765">
                <a:latin typeface="Segoe UI"/>
                <a:cs typeface="Segoe UI Semibold" panose="020B0702040204020203" pitchFamily="34" charset="0"/>
              </a:rPr>
              <a:t>Combine multiple GROUP BY clauses into one GROUP BY CLAUSE.</a:t>
            </a:r>
          </a:p>
          <a:p>
            <a:pPr lvl="0"/>
            <a:r>
              <a:rPr lang="en-US" sz="1765">
                <a:latin typeface="Segoe UI"/>
                <a:cs typeface="Segoe UI Semibold" panose="020B0702040204020203" pitchFamily="34" charset="0"/>
              </a:rPr>
              <a:t>Equivalent of UNION ALL of specified groups.</a:t>
            </a:r>
          </a:p>
          <a:p>
            <a:pPr>
              <a:lnSpc>
                <a:spcPct val="100000"/>
              </a:lnSpc>
              <a:spcAft>
                <a:spcPts val="1200"/>
              </a:spcAft>
            </a:pPr>
            <a:endParaRPr lang="en-US" sz="1765">
              <a:latin typeface="Segoe UI"/>
              <a:cs typeface="Segoe UI Semibold" panose="020B0702040204020203" pitchFamily="34" charset="0"/>
            </a:endParaRPr>
          </a:p>
        </p:txBody>
      </p:sp>
      <p:sp>
        <p:nvSpPr>
          <p:cNvPr id="7" name="Title 6">
            <a:extLst>
              <a:ext uri="{FF2B5EF4-FFF2-40B4-BE49-F238E27FC236}">
                <a16:creationId xmlns:a16="http://schemas.microsoft.com/office/drawing/2014/main" id="{3695F073-93AA-43AF-B558-70ED0D8BAA4E}"/>
              </a:ext>
            </a:extLst>
          </p:cNvPr>
          <p:cNvSpPr>
            <a:spLocks noGrp="1"/>
          </p:cNvSpPr>
          <p:nvPr>
            <p:ph type="title"/>
          </p:nvPr>
        </p:nvSpPr>
        <p:spPr>
          <a:xfrm>
            <a:off x="427229" y="223040"/>
            <a:ext cx="3935468" cy="739238"/>
          </a:xfrm>
        </p:spPr>
        <p:txBody>
          <a:bodyPr/>
          <a:lstStyle/>
          <a:p>
            <a:r>
              <a:rPr lang="en-US" dirty="0"/>
              <a:t>Group by options					</a:t>
            </a:r>
            <a:endParaRPr lang="en-US" dirty="0">
              <a:solidFill>
                <a:srgbClr val="FF0000"/>
              </a:solidFill>
            </a:endParaRPr>
          </a:p>
        </p:txBody>
      </p:sp>
      <p:sp>
        <p:nvSpPr>
          <p:cNvPr id="13" name="Rectangle 12">
            <a:extLst>
              <a:ext uri="{FF2B5EF4-FFF2-40B4-BE49-F238E27FC236}">
                <a16:creationId xmlns:a16="http://schemas.microsoft.com/office/drawing/2014/main" id="{806EE021-E8A8-4CF5-9ED4-60EEC435966B}"/>
              </a:ext>
            </a:extLst>
          </p:cNvPr>
          <p:cNvSpPr/>
          <p:nvPr/>
        </p:nvSpPr>
        <p:spPr>
          <a:xfrm>
            <a:off x="7007891" y="1098483"/>
            <a:ext cx="5135862" cy="2232775"/>
          </a:xfrm>
          <a:prstGeom prst="rect">
            <a:avLst/>
          </a:prstGeom>
          <a:ln>
            <a:solidFill>
              <a:schemeClr val="bg2">
                <a:lumMod val="50000"/>
              </a:schemeClr>
            </a:solidFill>
          </a:ln>
        </p:spPr>
        <p:txBody>
          <a:bodyPr wrap="square">
            <a:spAutoFit/>
          </a:bodyPr>
          <a:lstStyle/>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GROUP BY ROLLUP Example -- </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SELECT</a:t>
            </a:r>
            <a:r>
              <a:rPr lang="en-US" sz="1568">
                <a:solidFill>
                  <a:srgbClr val="000000"/>
                </a:solidFill>
                <a:latin typeface="Calibri" panose="020F0502020204030204" pitchFamily="34" charset="0"/>
                <a:cs typeface="Calibri" panose="020F0502020204030204" pitchFamily="34" charset="0"/>
              </a:rPr>
              <a:t> 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000000"/>
                </a:solidFill>
                <a:latin typeface="Calibri" panose="020F0502020204030204" pitchFamily="34" charset="0"/>
                <a:cs typeface="Calibri" panose="020F0502020204030204" pitchFamily="34" charset="0"/>
              </a:rPr>
              <a:t>Region</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FF00FF"/>
                </a:solidFill>
                <a:latin typeface="Calibri" panose="020F0502020204030204" pitchFamily="34" charset="0"/>
                <a:cs typeface="Calibri" panose="020F0502020204030204" pitchFamily="34" charset="0"/>
              </a:rPr>
              <a:t>SUM</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Sales</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AS</a:t>
            </a:r>
            <a:r>
              <a:rPr lang="en-US" sz="1568">
                <a:solidFill>
                  <a:srgbClr val="000000"/>
                </a:solidFill>
                <a:latin typeface="Calibri" panose="020F0502020204030204" pitchFamily="34" charset="0"/>
                <a:cs typeface="Calibri" panose="020F0502020204030204" pitchFamily="34" charset="0"/>
              </a:rPr>
              <a:t> </a:t>
            </a:r>
            <a:r>
              <a:rPr lang="en-US" sz="1568" err="1">
                <a:solidFill>
                  <a:srgbClr val="000000"/>
                </a:solidFill>
                <a:latin typeface="Calibri" panose="020F0502020204030204" pitchFamily="34" charset="0"/>
                <a:cs typeface="Calibri" panose="020F0502020204030204" pitchFamily="34" charset="0"/>
              </a:rPr>
              <a:t>TotalSales</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FROM</a:t>
            </a:r>
            <a:r>
              <a:rPr lang="en-US" sz="1568">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GROUP</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BY</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ROLLUP </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Region</a:t>
            </a:r>
            <a:r>
              <a:rPr lang="en-US" sz="1568">
                <a:solidFill>
                  <a:srgbClr val="808080"/>
                </a:solidFill>
                <a:latin typeface="Calibri" panose="020F0502020204030204" pitchFamily="34" charset="0"/>
                <a:cs typeface="Calibri" panose="020F0502020204030204" pitchFamily="34" charset="0"/>
              </a:rPr>
              <a:t>);</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Results --</a:t>
            </a:r>
            <a:endParaRPr lang="en-US" sz="1568">
              <a:solidFill>
                <a:srgbClr val="000000"/>
              </a:solidFill>
              <a:latin typeface="Calibri" panose="020F0502020204030204" pitchFamily="34" charset="0"/>
              <a:cs typeface="Calibri" panose="020F0502020204030204" pitchFamily="34" charset="0"/>
            </a:endParaRPr>
          </a:p>
        </p:txBody>
      </p:sp>
      <p:graphicFrame>
        <p:nvGraphicFramePr>
          <p:cNvPr id="15" name="Table 14">
            <a:extLst>
              <a:ext uri="{FF2B5EF4-FFF2-40B4-BE49-F238E27FC236}">
                <a16:creationId xmlns:a16="http://schemas.microsoft.com/office/drawing/2014/main" id="{AB803C15-05E7-44DB-AF67-0252DE77F41D}"/>
              </a:ext>
            </a:extLst>
          </p:cNvPr>
          <p:cNvGraphicFramePr>
            <a:graphicFrameLocks noGrp="1"/>
          </p:cNvGraphicFramePr>
          <p:nvPr/>
        </p:nvGraphicFramePr>
        <p:xfrm>
          <a:off x="7007890" y="3659582"/>
          <a:ext cx="4753773" cy="2595509"/>
        </p:xfrm>
        <a:graphic>
          <a:graphicData uri="http://schemas.openxmlformats.org/drawingml/2006/table">
            <a:tbl>
              <a:tblPr firstRow="1" bandRow="1"/>
              <a:tblGrid>
                <a:gridCol w="1584591">
                  <a:extLst>
                    <a:ext uri="{9D8B030D-6E8A-4147-A177-3AD203B41FA5}">
                      <a16:colId xmlns:a16="http://schemas.microsoft.com/office/drawing/2014/main" val="548712045"/>
                    </a:ext>
                  </a:extLst>
                </a:gridCol>
                <a:gridCol w="1584591">
                  <a:extLst>
                    <a:ext uri="{9D8B030D-6E8A-4147-A177-3AD203B41FA5}">
                      <a16:colId xmlns:a16="http://schemas.microsoft.com/office/drawing/2014/main" val="276908009"/>
                    </a:ext>
                  </a:extLst>
                </a:gridCol>
                <a:gridCol w="1584591">
                  <a:extLst>
                    <a:ext uri="{9D8B030D-6E8A-4147-A177-3AD203B41FA5}">
                      <a16:colId xmlns:a16="http://schemas.microsoft.com/office/drawing/2014/main" val="1727632923"/>
                    </a:ext>
                  </a:extLst>
                </a:gridCol>
              </a:tblGrid>
              <a:tr h="37078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Country</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Region</a:t>
                      </a:r>
                    </a:p>
                  </a:txBody>
                  <a:tcPr marL="91427" marR="91427" marT="45713" marB="45713" anchor="ctr">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TotalSales</a:t>
                      </a:r>
                      <a:endParaRPr lang="en-US" sz="1400" b="0">
                        <a:solidFill>
                          <a:schemeClr val="tx2"/>
                        </a:solidFill>
                        <a:latin typeface="+mj-lt"/>
                      </a:endParaRP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Alberta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076094"/>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British Columbia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500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640207"/>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615832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Montana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73815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660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700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0178962"/>
                  </a:ext>
                </a:extLst>
              </a:tr>
            </a:tbl>
          </a:graphicData>
        </a:graphic>
      </p:graphicFrame>
      <p:sp>
        <p:nvSpPr>
          <p:cNvPr id="9" name="Rectangle 8">
            <a:extLst>
              <a:ext uri="{FF2B5EF4-FFF2-40B4-BE49-F238E27FC236}">
                <a16:creationId xmlns:a16="http://schemas.microsoft.com/office/drawing/2014/main" id="{F439B7A3-B6E0-478D-9278-8E9101B840F8}"/>
              </a:ext>
            </a:extLst>
          </p:cNvPr>
          <p:cNvSpPr/>
          <p:nvPr/>
        </p:nvSpPr>
        <p:spPr bwMode="auto">
          <a:xfrm>
            <a:off x="10180369" y="487"/>
            <a:ext cx="2010767" cy="286486"/>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29" tIns="146263" rIns="182829" bIns="146263" numCol="1" spcCol="0" rtlCol="0" fromWordArt="0" anchor="ctr" anchorCtr="0" forceAA="0" compatLnSpc="1">
            <a:prstTxWarp prst="textNoShape">
              <a:avLst/>
            </a:prstTxWarp>
            <a:noAutofit/>
          </a:bodyPr>
          <a:lstStyle/>
          <a:p>
            <a:pPr algn="ctr" defTabSz="932186" fontAlgn="base">
              <a:lnSpc>
                <a:spcPct val="90000"/>
              </a:lnSpc>
              <a:spcBef>
                <a:spcPct val="0"/>
              </a:spcBef>
              <a:spcAft>
                <a:spcPct val="0"/>
              </a:spcAft>
              <a:defRPr/>
            </a:pPr>
            <a:r>
              <a:rPr lang="en-US" sz="1000" kern="0">
                <a:gradFill>
                  <a:gsLst>
                    <a:gs pos="0">
                      <a:srgbClr val="FFFFFF"/>
                    </a:gs>
                    <a:gs pos="100000">
                      <a:srgbClr val="FFFFFF"/>
                    </a:gs>
                  </a:gsLst>
                  <a:lin ang="5400000" scaled="0"/>
                </a:gradFill>
                <a:latin typeface="Segoe UI Semibold"/>
                <a:ea typeface="Segoe UI" pitchFamily="34" charset="0"/>
                <a:cs typeface="Segoe UI" pitchFamily="34" charset="0"/>
              </a:rPr>
              <a:t>Public Preview Apr’2019</a:t>
            </a:r>
          </a:p>
        </p:txBody>
      </p:sp>
      <p:sp>
        <p:nvSpPr>
          <p:cNvPr id="11" name="Rectangle 10">
            <a:extLst>
              <a:ext uri="{FF2B5EF4-FFF2-40B4-BE49-F238E27FC236}">
                <a16:creationId xmlns:a16="http://schemas.microsoft.com/office/drawing/2014/main" id="{0E836091-5771-44F8-AE56-7FC270EA6481}"/>
              </a:ext>
            </a:extLst>
          </p:cNvPr>
          <p:cNvSpPr/>
          <p:nvPr/>
        </p:nvSpPr>
        <p:spPr>
          <a:xfrm>
            <a:off x="427229" y="5170634"/>
            <a:ext cx="6095136" cy="1599150"/>
          </a:xfrm>
          <a:prstGeom prst="rect">
            <a:avLst/>
          </a:prstGeom>
        </p:spPr>
        <p:txBody>
          <a:bodyPr>
            <a:spAutoFit/>
          </a:bodyPr>
          <a:lstStyle/>
          <a:p>
            <a:pPr defTabSz="914225">
              <a:spcAft>
                <a:spcPts val="600"/>
              </a:spcAft>
              <a:defRPr/>
            </a:pPr>
            <a:r>
              <a:rPr lang="en-US" sz="1568" kern="0">
                <a:solidFill>
                  <a:srgbClr val="008000"/>
                </a:solidFill>
                <a:latin typeface="Calibri" panose="020F0502020204030204" pitchFamily="34" charset="0"/>
                <a:cs typeface="Calibri" panose="020F0502020204030204" pitchFamily="34" charset="0"/>
              </a:rPr>
              <a:t>-- GROUP BY SETS Example -- </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kern="0">
                <a:solidFill>
                  <a:srgbClr val="FF00FF"/>
                </a:solidFill>
                <a:latin typeface="Calibri" panose="020F0502020204030204" pitchFamily="34" charset="0"/>
                <a:cs typeface="Calibri" panose="020F0502020204030204" pitchFamily="34" charset="0"/>
              </a:rPr>
              <a:t>SUM</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Sales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TotalSales</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GROUP</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BY</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FF00FF"/>
                </a:solidFill>
                <a:latin typeface="Calibri" panose="020F0502020204030204" pitchFamily="34" charset="0"/>
                <a:cs typeface="Calibri" panose="020F0502020204030204" pitchFamily="34" charset="0"/>
              </a:rPr>
              <a:t>GROUPING</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SETS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FF"/>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endParaRPr lang="en-US" sz="1568" kern="0">
              <a:solidFill>
                <a:srgbClr val="505050"/>
              </a:solidFill>
              <a:latin typeface="Calibri" panose="020F0502020204030204" pitchFamily="34" charset="0"/>
              <a:cs typeface="Calibri" panose="020F0502020204030204" pitchFamily="34" charset="0"/>
            </a:endParaRPr>
          </a:p>
        </p:txBody>
      </p:sp>
      <p:cxnSp>
        <p:nvCxnSpPr>
          <p:cNvPr id="3" name="Straight Arrow Connector 2">
            <a:extLst>
              <a:ext uri="{FF2B5EF4-FFF2-40B4-BE49-F238E27FC236}">
                <a16:creationId xmlns:a16="http://schemas.microsoft.com/office/drawing/2014/main" id="{16052498-0063-4AEA-984B-D48120F70DE7}"/>
              </a:ext>
            </a:extLst>
          </p:cNvPr>
          <p:cNvCxnSpPr>
            <a:stCxn id="13" idx="2"/>
          </p:cNvCxnSpPr>
          <p:nvPr/>
        </p:nvCxnSpPr>
        <p:spPr>
          <a:xfrm>
            <a:off x="9575822" y="3331259"/>
            <a:ext cx="0" cy="328325"/>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36246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7" y="1120900"/>
            <a:ext cx="6938708" cy="4185259"/>
          </a:xfrm>
        </p:spPr>
        <p:txBody>
          <a:bodyPr/>
          <a:lstStyle/>
          <a:p>
            <a:r>
              <a:rPr lang="en-US" sz="1961">
                <a:solidFill>
                  <a:schemeClr val="tx2"/>
                </a:solidFill>
              </a:rPr>
              <a:t>Overview</a:t>
            </a:r>
          </a:p>
          <a:p>
            <a:r>
              <a:rPr lang="en-US" sz="1765">
                <a:latin typeface="+mn-lt"/>
              </a:rPr>
              <a:t>Specifies that statements cannot read data that has been modified but not committed by other transactions. </a:t>
            </a:r>
          </a:p>
          <a:p>
            <a:r>
              <a:rPr lang="en-US" sz="1765">
                <a:latin typeface="+mn-lt"/>
              </a:rPr>
              <a:t>This prevents dirty reads.</a:t>
            </a:r>
          </a:p>
          <a:p>
            <a:endParaRPr lang="en-US" sz="1765">
              <a:latin typeface="+mn-lt"/>
            </a:endParaRPr>
          </a:p>
          <a:p>
            <a:r>
              <a:rPr lang="en-US" sz="1961">
                <a:solidFill>
                  <a:schemeClr val="tx2"/>
                </a:solidFill>
              </a:rPr>
              <a:t>Isolation level </a:t>
            </a:r>
          </a:p>
          <a:p>
            <a:pPr marL="285695" indent="-285695">
              <a:buFont typeface="Arial" panose="020B0604020202020204" pitchFamily="34" charset="0"/>
              <a:buChar char="•"/>
            </a:pPr>
            <a:r>
              <a:rPr lang="en-US" sz="1568">
                <a:latin typeface="+mn-lt"/>
              </a:rPr>
              <a:t>READ COMMITTED</a:t>
            </a:r>
          </a:p>
          <a:p>
            <a:pPr marL="285695" indent="-285695">
              <a:buFont typeface="Arial" panose="020B0604020202020204" pitchFamily="34" charset="0"/>
              <a:buChar char="•"/>
            </a:pPr>
            <a:r>
              <a:rPr lang="en-US" sz="1568">
                <a:latin typeface="+mn-lt"/>
              </a:rPr>
              <a:t>REPEATABLE READ</a:t>
            </a:r>
          </a:p>
          <a:p>
            <a:pPr marL="285695" indent="-285695">
              <a:buFont typeface="Arial" panose="020B0604020202020204" pitchFamily="34" charset="0"/>
              <a:buChar char="•"/>
            </a:pPr>
            <a:r>
              <a:rPr lang="en-US" sz="1568">
                <a:latin typeface="+mn-lt"/>
              </a:rPr>
              <a:t>SNAPSHOT</a:t>
            </a:r>
          </a:p>
          <a:p>
            <a:pPr marL="285695" indent="-285695">
              <a:buFont typeface="Arial" panose="020B0604020202020204" pitchFamily="34" charset="0"/>
              <a:buChar char="•"/>
            </a:pPr>
            <a:r>
              <a:rPr lang="en-US" sz="1568">
                <a:latin typeface="+mn-lt"/>
              </a:rPr>
              <a:t>READ UNCOMMITTED</a:t>
            </a:r>
          </a:p>
          <a:p>
            <a:pPr marL="285695" indent="-285695">
              <a:buFont typeface="Arial" panose="020B0604020202020204" pitchFamily="34" charset="0"/>
              <a:buChar char="•"/>
            </a:pPr>
            <a:r>
              <a:rPr lang="en-US" sz="1568">
                <a:latin typeface="+mn-lt"/>
              </a:rPr>
              <a:t>SERIALIZABLE</a:t>
            </a:r>
          </a:p>
          <a:p>
            <a:pPr marL="285695" indent="-285695">
              <a:buFont typeface="Arial" panose="020B0604020202020204" pitchFamily="34" charset="0"/>
              <a:buChar char="•"/>
            </a:pPr>
            <a:endParaRPr lang="en-US" sz="1568">
              <a:latin typeface="+mn-lt"/>
            </a:endParaRP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30" y="223040"/>
            <a:ext cx="6792562" cy="739238"/>
          </a:xfrm>
        </p:spPr>
        <p:txBody>
          <a:bodyPr/>
          <a:lstStyle/>
          <a:p>
            <a:r>
              <a:rPr lang="en-US"/>
              <a:t>Snapshot isolation								</a:t>
            </a:r>
            <a:endParaRPr lang="en-US">
              <a:solidFill>
                <a:srgbClr val="FF0000"/>
              </a:solidFill>
            </a:endParaRPr>
          </a:p>
        </p:txBody>
      </p:sp>
      <p:sp>
        <p:nvSpPr>
          <p:cNvPr id="10" name="Rectangle 9">
            <a:extLst>
              <a:ext uri="{FF2B5EF4-FFF2-40B4-BE49-F238E27FC236}">
                <a16:creationId xmlns:a16="http://schemas.microsoft.com/office/drawing/2014/main" id="{62584247-94B0-4918-A15B-946A5BB1D270}"/>
              </a:ext>
            </a:extLst>
          </p:cNvPr>
          <p:cNvSpPr/>
          <p:nvPr/>
        </p:nvSpPr>
        <p:spPr>
          <a:xfrm>
            <a:off x="7590042" y="2159065"/>
            <a:ext cx="4817289" cy="1599150"/>
          </a:xfrm>
          <a:prstGeom prst="rect">
            <a:avLst/>
          </a:prstGeom>
        </p:spPr>
        <p:txBody>
          <a:bodyPr wrap="square">
            <a:spAutoFit/>
          </a:bodyPr>
          <a:lstStyle/>
          <a:p>
            <a:pPr defTabSz="914225">
              <a:defRPr/>
            </a:pPr>
            <a:r>
              <a:rPr lang="en-US" sz="1961">
                <a:solidFill>
                  <a:srgbClr val="0101FD"/>
                </a:solidFill>
                <a:latin typeface="Calibri" panose="020F0502020204030204" pitchFamily="34" charset="0"/>
                <a:cs typeface="Calibri" panose="020F0502020204030204" pitchFamily="34" charset="0"/>
              </a:rPr>
              <a:t>ALTER</a:t>
            </a:r>
            <a:r>
              <a:rPr lang="en-US" sz="1961">
                <a:solidFill>
                  <a:srgbClr val="171717"/>
                </a:solidFill>
                <a:latin typeface="Calibri" panose="020F0502020204030204" pitchFamily="34" charset="0"/>
                <a:cs typeface="Calibri" panose="020F0502020204030204" pitchFamily="34" charset="0"/>
              </a:rPr>
              <a:t> </a:t>
            </a:r>
            <a:r>
              <a:rPr lang="en-US" sz="1961">
                <a:solidFill>
                  <a:srgbClr val="0101FD"/>
                </a:solidFill>
                <a:latin typeface="Calibri" panose="020F0502020204030204" pitchFamily="34" charset="0"/>
                <a:cs typeface="Calibri" panose="020F0502020204030204" pitchFamily="34" charset="0"/>
              </a:rPr>
              <a:t>DATABASE</a:t>
            </a:r>
            <a:r>
              <a:rPr lang="en-US" sz="1961">
                <a:solidFill>
                  <a:srgbClr val="171717"/>
                </a:solidFill>
                <a:latin typeface="Calibri" panose="020F0502020204030204" pitchFamily="34" charset="0"/>
                <a:cs typeface="Calibri" panose="020F0502020204030204" pitchFamily="34" charset="0"/>
              </a:rPr>
              <a:t> </a:t>
            </a:r>
            <a:r>
              <a:rPr lang="en-US" sz="1961" err="1">
                <a:solidFill>
                  <a:srgbClr val="171717"/>
                </a:solidFill>
                <a:latin typeface="Calibri" panose="020F0502020204030204" pitchFamily="34" charset="0"/>
                <a:cs typeface="Calibri" panose="020F0502020204030204" pitchFamily="34" charset="0"/>
              </a:rPr>
              <a:t>MyDatabase</a:t>
            </a:r>
            <a:r>
              <a:rPr lang="en-US" sz="1961">
                <a:solidFill>
                  <a:srgbClr val="171717"/>
                </a:solidFill>
                <a:latin typeface="Calibri" panose="020F0502020204030204" pitchFamily="34" charset="0"/>
                <a:cs typeface="Calibri" panose="020F0502020204030204" pitchFamily="34" charset="0"/>
              </a:rPr>
              <a:t> </a:t>
            </a:r>
          </a:p>
          <a:p>
            <a:pPr defTabSz="914225">
              <a:defRPr/>
            </a:pPr>
            <a:r>
              <a:rPr lang="en-US" sz="1961">
                <a:solidFill>
                  <a:srgbClr val="0101FD"/>
                </a:solidFill>
                <a:latin typeface="Calibri" panose="020F0502020204030204" pitchFamily="34" charset="0"/>
                <a:cs typeface="Calibri" panose="020F0502020204030204" pitchFamily="34" charset="0"/>
              </a:rPr>
              <a:t>SET</a:t>
            </a:r>
            <a:r>
              <a:rPr lang="en-US" sz="1961">
                <a:solidFill>
                  <a:srgbClr val="171717"/>
                </a:solidFill>
                <a:latin typeface="Calibri" panose="020F0502020204030204" pitchFamily="34" charset="0"/>
                <a:cs typeface="Calibri" panose="020F0502020204030204" pitchFamily="34" charset="0"/>
              </a:rPr>
              <a:t> ALLOW_SNAPSHOT_ISOLATION </a:t>
            </a:r>
            <a:r>
              <a:rPr lang="en-US" sz="1961">
                <a:solidFill>
                  <a:srgbClr val="0101FD"/>
                </a:solidFill>
                <a:latin typeface="Calibri" panose="020F0502020204030204" pitchFamily="34" charset="0"/>
                <a:cs typeface="Calibri" panose="020F0502020204030204" pitchFamily="34" charset="0"/>
              </a:rPr>
              <a:t>ON</a:t>
            </a:r>
            <a:r>
              <a:rPr lang="en-US" sz="1961">
                <a:solidFill>
                  <a:srgbClr val="171717"/>
                </a:solidFill>
                <a:latin typeface="Calibri" panose="020F0502020204030204" pitchFamily="34" charset="0"/>
                <a:cs typeface="Calibri" panose="020F0502020204030204" pitchFamily="34" charset="0"/>
              </a:rPr>
              <a:t> </a:t>
            </a:r>
          </a:p>
          <a:p>
            <a:pPr defTabSz="914225">
              <a:defRPr/>
            </a:pPr>
            <a:endParaRPr lang="en-US" sz="1961">
              <a:solidFill>
                <a:srgbClr val="171717"/>
              </a:solidFill>
              <a:latin typeface="Calibri" panose="020F0502020204030204" pitchFamily="34" charset="0"/>
              <a:cs typeface="Calibri" panose="020F0502020204030204" pitchFamily="34" charset="0"/>
            </a:endParaRPr>
          </a:p>
          <a:p>
            <a:pPr defTabSz="914225">
              <a:defRPr/>
            </a:pPr>
            <a:r>
              <a:rPr lang="en-US" sz="1961">
                <a:solidFill>
                  <a:srgbClr val="0101FD"/>
                </a:solidFill>
                <a:latin typeface="Calibri" panose="020F0502020204030204" pitchFamily="34" charset="0"/>
                <a:cs typeface="Calibri" panose="020F0502020204030204" pitchFamily="34" charset="0"/>
              </a:rPr>
              <a:t>ALTER</a:t>
            </a:r>
            <a:r>
              <a:rPr lang="en-US" sz="1961">
                <a:solidFill>
                  <a:srgbClr val="171717"/>
                </a:solidFill>
                <a:latin typeface="Calibri" panose="020F0502020204030204" pitchFamily="34" charset="0"/>
                <a:cs typeface="Calibri" panose="020F0502020204030204" pitchFamily="34" charset="0"/>
              </a:rPr>
              <a:t> </a:t>
            </a:r>
            <a:r>
              <a:rPr lang="en-US" sz="1961">
                <a:solidFill>
                  <a:srgbClr val="0101FD"/>
                </a:solidFill>
                <a:latin typeface="Calibri" panose="020F0502020204030204" pitchFamily="34" charset="0"/>
                <a:cs typeface="Calibri" panose="020F0502020204030204" pitchFamily="34" charset="0"/>
              </a:rPr>
              <a:t>DATABASE</a:t>
            </a:r>
            <a:r>
              <a:rPr lang="en-US" sz="1961">
                <a:solidFill>
                  <a:srgbClr val="171717"/>
                </a:solidFill>
                <a:latin typeface="Calibri" panose="020F0502020204030204" pitchFamily="34" charset="0"/>
                <a:cs typeface="Calibri" panose="020F0502020204030204" pitchFamily="34" charset="0"/>
              </a:rPr>
              <a:t> </a:t>
            </a:r>
            <a:r>
              <a:rPr lang="en-US" sz="1961" err="1">
                <a:solidFill>
                  <a:srgbClr val="171717"/>
                </a:solidFill>
                <a:latin typeface="Calibri" panose="020F0502020204030204" pitchFamily="34" charset="0"/>
                <a:cs typeface="Calibri" panose="020F0502020204030204" pitchFamily="34" charset="0"/>
              </a:rPr>
              <a:t>MyDatabase</a:t>
            </a:r>
            <a:r>
              <a:rPr lang="en-US" sz="1961">
                <a:solidFill>
                  <a:srgbClr val="171717"/>
                </a:solidFill>
                <a:latin typeface="Calibri" panose="020F0502020204030204" pitchFamily="34" charset="0"/>
                <a:cs typeface="Calibri" panose="020F0502020204030204" pitchFamily="34" charset="0"/>
              </a:rPr>
              <a:t> </a:t>
            </a:r>
            <a:r>
              <a:rPr lang="en-US" sz="1961">
                <a:solidFill>
                  <a:srgbClr val="0101FD"/>
                </a:solidFill>
                <a:latin typeface="Calibri" panose="020F0502020204030204" pitchFamily="34" charset="0"/>
                <a:cs typeface="Calibri" panose="020F0502020204030204" pitchFamily="34" charset="0"/>
              </a:rPr>
              <a:t>SET</a:t>
            </a:r>
            <a:r>
              <a:rPr lang="en-US" sz="1961">
                <a:solidFill>
                  <a:srgbClr val="171717"/>
                </a:solidFill>
                <a:latin typeface="Calibri" panose="020F0502020204030204" pitchFamily="34" charset="0"/>
                <a:cs typeface="Calibri" panose="020F0502020204030204" pitchFamily="34" charset="0"/>
              </a:rPr>
              <a:t> READ_COMMITTED_SNAPSHOT </a:t>
            </a:r>
            <a:r>
              <a:rPr lang="en-US" sz="1961">
                <a:solidFill>
                  <a:srgbClr val="0101FD"/>
                </a:solidFill>
                <a:latin typeface="Calibri" panose="020F0502020204030204" pitchFamily="34" charset="0"/>
                <a:cs typeface="Calibri" panose="020F0502020204030204" pitchFamily="34" charset="0"/>
              </a:rPr>
              <a:t>ON</a:t>
            </a:r>
            <a:r>
              <a:rPr lang="en-US" sz="1961">
                <a:solidFill>
                  <a:srgbClr val="171717"/>
                </a:solidFill>
                <a:latin typeface="Calibri" panose="020F0502020204030204" pitchFamily="34" charset="0"/>
                <a:cs typeface="Calibri" panose="020F0502020204030204" pitchFamily="34" charset="0"/>
              </a:rPr>
              <a:t> </a:t>
            </a:r>
            <a:endParaRPr lang="en-US" sz="1961">
              <a:solidFill>
                <a:srgbClr val="000000"/>
              </a:solidFill>
              <a:latin typeface="Calibri" panose="020F0502020204030204" pitchFamily="34" charset="0"/>
              <a:cs typeface="Calibri" panose="020F0502020204030204" pitchFamily="34" charset="0"/>
            </a:endParaRPr>
          </a:p>
        </p:txBody>
      </p:sp>
      <p:sp>
        <p:nvSpPr>
          <p:cNvPr id="5" name="Text Placeholder 6">
            <a:extLst>
              <a:ext uri="{FF2B5EF4-FFF2-40B4-BE49-F238E27FC236}">
                <a16:creationId xmlns:a16="http://schemas.microsoft.com/office/drawing/2014/main" id="{65CE73F7-2686-4B9A-8129-68479AC02CD1}"/>
              </a:ext>
            </a:extLst>
          </p:cNvPr>
          <p:cNvSpPr txBox="1">
            <a:spLocks/>
          </p:cNvSpPr>
          <p:nvPr/>
        </p:nvSpPr>
        <p:spPr>
          <a:xfrm>
            <a:off x="173549" y="4895602"/>
            <a:ext cx="10479277" cy="1961913"/>
          </a:xfrm>
          <a:prstGeom prst="rect">
            <a:avLst/>
          </a:prstGeom>
        </p:spPr>
        <p:txBody>
          <a:bodyPr vert="horz" wrap="square" lIns="0" tIns="0" rIns="0" bIns="0" rtlCol="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632" kern="1200" spc="0" baseline="0">
                <a:solidFill>
                  <a:srgbClr val="000000"/>
                </a:solidFill>
                <a:latin typeface="+mn-lt"/>
                <a:ea typeface="+mn-ea"/>
                <a:cs typeface="+mn-cs"/>
              </a:defRPr>
            </a:lvl2pPr>
            <a:lvl3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428" kern="1200" spc="0" baseline="0">
                <a:solidFill>
                  <a:srgbClr val="000000"/>
                </a:solidFill>
                <a:latin typeface="+mn-lt"/>
                <a:ea typeface="+mn-ea"/>
                <a:cs typeface="+mn-cs"/>
              </a:defRPr>
            </a:lvl3pPr>
            <a:lvl4pPr marL="685537" marR="0" indent="0" algn="l" defTabSz="951304" rtl="0" eaLnBrk="1" fontAlgn="auto" latinLnBrk="0" hangingPunct="1">
              <a:lnSpc>
                <a:spcPct val="100000"/>
              </a:lnSpc>
              <a:spcBef>
                <a:spcPts val="0"/>
              </a:spcBef>
              <a:spcAft>
                <a:spcPts val="129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85695" indent="-285695">
              <a:buFont typeface="Arial" panose="020B0604020202020204" pitchFamily="34" charset="0"/>
              <a:buChar char="•"/>
            </a:pPr>
            <a:endParaRPr lang="en-US" sz="1568">
              <a:latin typeface="+mn-lt"/>
            </a:endParaRPr>
          </a:p>
          <a:p>
            <a:r>
              <a:rPr lang="en-US" sz="1765" b="1">
                <a:latin typeface="+mn-lt"/>
              </a:rPr>
              <a:t>READ_COMMITTED_SNAPSHOT </a:t>
            </a:r>
          </a:p>
          <a:p>
            <a:r>
              <a:rPr lang="en-US" sz="1765" b="1">
                <a:latin typeface="+mn-lt"/>
              </a:rPr>
              <a:t>OFF</a:t>
            </a:r>
            <a:r>
              <a:rPr lang="en-US" sz="1765">
                <a:latin typeface="+mn-lt"/>
              </a:rPr>
              <a:t> (Default) – Uses shared locks to prevent other transactions from modifying rows while running a read operation</a:t>
            </a:r>
          </a:p>
          <a:p>
            <a:r>
              <a:rPr lang="en-US" sz="1765" b="1">
                <a:latin typeface="+mn-lt"/>
              </a:rPr>
              <a:t>ON</a:t>
            </a:r>
            <a:r>
              <a:rPr lang="en-US" sz="1765">
                <a:latin typeface="+mn-lt"/>
              </a:rPr>
              <a:t> – Uses row versioning to present each statement with a </a:t>
            </a:r>
            <a:r>
              <a:rPr lang="en-US" sz="1765" err="1">
                <a:latin typeface="+mn-lt"/>
              </a:rPr>
              <a:t>transactionally</a:t>
            </a:r>
            <a:r>
              <a:rPr lang="en-US" sz="1765">
                <a:latin typeface="+mn-lt"/>
              </a:rPr>
              <a:t> consistent snapshot of the data as it existed at the start of the statement. Locks are not used to protect the data from updates.</a:t>
            </a:r>
          </a:p>
        </p:txBody>
      </p:sp>
    </p:spTree>
    <p:extLst>
      <p:ext uri="{BB962C8B-B14F-4D97-AF65-F5344CB8AC3E}">
        <p14:creationId xmlns:p14="http://schemas.microsoft.com/office/powerpoint/2010/main" val="227512819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337342"/>
            <a:ext cx="4420371" cy="4755898"/>
          </a:xfrm>
        </p:spPr>
        <p:txBody>
          <a:bodyPr/>
          <a:lstStyle/>
          <a:p>
            <a:r>
              <a:rPr lang="en-US" sz="1961">
                <a:solidFill>
                  <a:schemeClr val="tx2"/>
                </a:solidFill>
              </a:rPr>
              <a:t>Overview</a:t>
            </a:r>
          </a:p>
          <a:p>
            <a:pPr>
              <a:spcBef>
                <a:spcPts val="600"/>
              </a:spcBef>
            </a:pPr>
            <a:r>
              <a:rPr lang="en-US" sz="1765">
                <a:latin typeface="+mn-lt"/>
              </a:rPr>
              <a:t>The JSON format enables representation of complex or hierarchical data structures in tables. </a:t>
            </a:r>
          </a:p>
          <a:p>
            <a:pPr>
              <a:spcBef>
                <a:spcPts val="600"/>
              </a:spcBef>
            </a:pPr>
            <a:r>
              <a:rPr lang="en-US" sz="1765">
                <a:latin typeface="+mn-lt"/>
              </a:rPr>
              <a:t>JSON data is stored using standard NVARCHAR table columns.</a:t>
            </a:r>
          </a:p>
          <a:p>
            <a:pPr>
              <a:spcBef>
                <a:spcPts val="600"/>
              </a:spcBef>
            </a:pPr>
            <a:endParaRPr lang="en-US" sz="1765">
              <a:latin typeface="+mn-lt"/>
            </a:endParaRPr>
          </a:p>
          <a:p>
            <a:r>
              <a:rPr lang="en-US" sz="1961">
                <a:solidFill>
                  <a:schemeClr val="tx2"/>
                </a:solidFill>
              </a:rPr>
              <a:t>Benefits</a:t>
            </a:r>
          </a:p>
          <a:p>
            <a:pPr>
              <a:spcBef>
                <a:spcPts val="600"/>
              </a:spcBef>
            </a:pPr>
            <a:r>
              <a:rPr lang="en-US" sz="1765">
                <a:latin typeface="+mn-lt"/>
              </a:rPr>
              <a:t>Transform arrays of JSON objects into table format</a:t>
            </a:r>
          </a:p>
          <a:p>
            <a:pPr>
              <a:spcBef>
                <a:spcPts val="600"/>
              </a:spcBef>
            </a:pPr>
            <a:r>
              <a:rPr lang="en-US" sz="1765">
                <a:latin typeface="+mn-lt"/>
              </a:rPr>
              <a:t>Performance optimization using clustered </a:t>
            </a:r>
            <a:r>
              <a:rPr lang="en-US" sz="1765" err="1">
                <a:latin typeface="+mn-lt"/>
              </a:rPr>
              <a:t>columnstore</a:t>
            </a:r>
            <a:r>
              <a:rPr lang="en-US" sz="1765">
                <a:latin typeface="+mn-lt"/>
              </a:rPr>
              <a:t> indexes and memory optimized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insert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883593" y="1120901"/>
            <a:ext cx="6169016" cy="567245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Table with column for JSON string</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BIGINT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NVARCHAR(150)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OrderDetails</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NVARCHAR(3000) NOT NULL </a:t>
            </a:r>
            <a:r>
              <a:rPr lang="en-US" sz="1372" kern="0">
                <a:solidFill>
                  <a:srgbClr val="008000"/>
                </a:solidFill>
                <a:latin typeface="Calibri" panose="020F0502020204030204" pitchFamily="34" charset="0"/>
                <a:cs typeface="Calibri" panose="020F0502020204030204" pitchFamily="34" charset="0"/>
              </a:rPr>
              <a:t>–- NVARCHAR column for JSON</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WITH</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DISTRIBUTION</a:t>
            </a:r>
            <a:r>
              <a:rPr lang="en-US" sz="1372">
                <a:solidFill>
                  <a:srgbClr val="000000"/>
                </a:solidFill>
                <a:latin typeface="Calibri" panose="020F0502020204030204" pitchFamily="34" charset="0"/>
                <a:cs typeface="Calibri" panose="020F0502020204030204" pitchFamily="34" charset="0"/>
              </a:rPr>
              <a:t> = </a:t>
            </a:r>
            <a:r>
              <a:rPr lang="en-US" sz="1372">
                <a:solidFill>
                  <a:srgbClr val="0000FF"/>
                </a:solidFill>
                <a:latin typeface="Calibri" panose="020F0502020204030204" pitchFamily="34" charset="0"/>
                <a:cs typeface="Calibri" panose="020F0502020204030204" pitchFamily="34" charset="0"/>
              </a:rPr>
              <a:t>ROUND_ROBIN</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8000"/>
                </a:solidFill>
                <a:latin typeface="Calibri" panose="020F0502020204030204" pitchFamily="34" charset="0"/>
                <a:cs typeface="Calibri" panose="020F0502020204030204" pitchFamily="34" charset="0"/>
              </a:rPr>
              <a:t>-- Populate table with semi-structured data</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INSERT</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INTO</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VALUES</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( 101,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CustomerId</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'Bahrain'</a:t>
            </a:r>
            <a:r>
              <a:rPr lang="en-US" sz="1372">
                <a:solidFill>
                  <a:srgbClr val="00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Country</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N</a:t>
            </a:r>
            <a:r>
              <a:rPr lang="en-US" sz="1372">
                <a:solidFill>
                  <a:srgbClr val="FF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err="1">
                <a:solidFill>
                  <a:srgbClr val="FF0000"/>
                </a:solidFill>
                <a:latin typeface="Calibri" panose="020F0502020204030204" pitchFamily="34" charset="0"/>
                <a:cs typeface="Calibri" panose="020F0502020204030204" pitchFamily="34" charset="0"/>
              </a:rPr>
              <a:t>StoreId</a:t>
            </a:r>
            <a:r>
              <a:rPr lang="en-US" sz="1372" kern="0">
                <a:solidFill>
                  <a:srgbClr val="FF0000"/>
                </a:solidFill>
                <a:latin typeface="Calibri" panose="020F0502020204030204" pitchFamily="34" charset="0"/>
                <a:cs typeface="Calibri" panose="020F0502020204030204" pitchFamily="34" charset="0"/>
              </a:rPr>
              <a:t>": "AW73565",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"Order": { "Number":"SO43659",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"Date":"2011-05-31T00:00:00"</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"Item":  { "Price":2024.40, "Quantity":1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OrderDetails</a:t>
            </a:r>
            <a:endParaRPr lang="en-US" sz="1372" kern="0">
              <a:solidFill>
                <a:srgbClr val="FF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000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075877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5068493" cy="4705647"/>
          </a:xfrm>
        </p:spPr>
        <p:txBody>
          <a:bodyPr/>
          <a:lstStyle/>
          <a:p>
            <a:r>
              <a:rPr lang="en-US" sz="1961">
                <a:solidFill>
                  <a:schemeClr val="tx2"/>
                </a:solidFill>
              </a:rPr>
              <a:t>Overview</a:t>
            </a:r>
          </a:p>
          <a:p>
            <a:pPr>
              <a:spcBef>
                <a:spcPts val="600"/>
              </a:spcBef>
            </a:pPr>
            <a:r>
              <a:rPr lang="en-US" sz="1765">
                <a:latin typeface="+mn-lt"/>
              </a:rPr>
              <a:t>Read JSON data stored in a string column with the following:</a:t>
            </a:r>
          </a:p>
          <a:p>
            <a:pPr marL="285695" indent="-285695">
              <a:spcBef>
                <a:spcPts val="600"/>
              </a:spcBef>
              <a:buFont typeface="Arial" panose="020B0604020202020204" pitchFamily="34" charset="0"/>
              <a:buChar char="•"/>
            </a:pPr>
            <a:r>
              <a:rPr lang="en-US" sz="1765">
                <a:solidFill>
                  <a:srgbClr val="0000FF"/>
                </a:solidFill>
                <a:latin typeface="+mn-lt"/>
              </a:rPr>
              <a:t>ISJSON – </a:t>
            </a:r>
            <a:r>
              <a:rPr lang="en-US" sz="1765">
                <a:solidFill>
                  <a:schemeClr val="tx1"/>
                </a:solidFill>
                <a:latin typeface="+mn-lt"/>
              </a:rPr>
              <a:t>verify if text is valid JSON</a:t>
            </a:r>
          </a:p>
          <a:p>
            <a:pPr marL="285695" indent="-285695">
              <a:spcBef>
                <a:spcPts val="600"/>
              </a:spcBef>
              <a:buFont typeface="Arial" panose="020B0604020202020204" pitchFamily="34" charset="0"/>
              <a:buChar char="•"/>
            </a:pPr>
            <a:r>
              <a:rPr lang="en-US" sz="1765">
                <a:solidFill>
                  <a:srgbClr val="0000FF"/>
                </a:solidFill>
                <a:latin typeface="+mn-lt"/>
              </a:rPr>
              <a:t>JSON_VALUE </a:t>
            </a:r>
            <a:r>
              <a:rPr lang="en-US" sz="1765">
                <a:latin typeface="+mn-lt"/>
              </a:rPr>
              <a:t>– extract a scalar value from a JSON string</a:t>
            </a:r>
          </a:p>
          <a:p>
            <a:pPr marL="285695" indent="-285695">
              <a:spcBef>
                <a:spcPts val="600"/>
              </a:spcBef>
              <a:buFont typeface="Arial" panose="020B0604020202020204" pitchFamily="34" charset="0"/>
              <a:buChar char="•"/>
            </a:pPr>
            <a:r>
              <a:rPr lang="en-US" sz="1765">
                <a:solidFill>
                  <a:srgbClr val="0000FF"/>
                </a:solidFill>
                <a:latin typeface="+mn-lt"/>
              </a:rPr>
              <a:t>JSON_QUERY </a:t>
            </a:r>
            <a:r>
              <a:rPr lang="en-US" sz="1765">
                <a:latin typeface="+mn-lt"/>
              </a:rPr>
              <a:t>– extract a JSON object or array from a JSON string</a:t>
            </a:r>
          </a:p>
          <a:p>
            <a:pPr>
              <a:spcBef>
                <a:spcPts val="600"/>
              </a:spcBef>
            </a:pPr>
            <a:r>
              <a:rPr lang="en-US" sz="1961">
                <a:solidFill>
                  <a:schemeClr val="tx2"/>
                </a:solidFill>
              </a:rPr>
              <a:t>Benefits</a:t>
            </a:r>
          </a:p>
          <a:p>
            <a:pPr marL="280121" indent="-280121">
              <a:spcBef>
                <a:spcPts val="600"/>
              </a:spcBef>
              <a:buFont typeface="Arial" panose="020B0604020202020204" pitchFamily="34" charset="0"/>
              <a:buChar char="•"/>
            </a:pPr>
            <a:r>
              <a:rPr lang="en-US" sz="1765">
                <a:latin typeface="+mn-lt"/>
              </a:rPr>
              <a:t>Ability to get standard columns as well as JSON column</a:t>
            </a:r>
          </a:p>
          <a:p>
            <a:pPr marL="280121" indent="-280121">
              <a:spcBef>
                <a:spcPts val="600"/>
              </a:spcBef>
              <a:buFont typeface="Arial" panose="020B0604020202020204" pitchFamily="34" charset="0"/>
              <a:buChar char="•"/>
            </a:pPr>
            <a:r>
              <a:rPr lang="en-US" sz="1765">
                <a:latin typeface="+mn-lt"/>
              </a:rPr>
              <a:t>Perform aggregation and filter on JSON values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read JSON data</a:t>
            </a:r>
          </a:p>
        </p:txBody>
      </p:sp>
      <p:sp>
        <p:nvSpPr>
          <p:cNvPr id="2" name="Rectangle 1">
            <a:extLst>
              <a:ext uri="{FF2B5EF4-FFF2-40B4-BE49-F238E27FC236}">
                <a16:creationId xmlns:a16="http://schemas.microsoft.com/office/drawing/2014/main" id="{A7A0E22A-03BD-4F23-8E16-48D95756451D}"/>
              </a:ext>
            </a:extLst>
          </p:cNvPr>
          <p:cNvSpPr/>
          <p:nvPr/>
        </p:nvSpPr>
        <p:spPr>
          <a:xfrm>
            <a:off x="5771104" y="1208955"/>
            <a:ext cx="5925911" cy="845753"/>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Return all rows with valid JSON data</a:t>
            </a:r>
          </a:p>
          <a:p>
            <a:pPr defTabSz="914225">
              <a:defRPr/>
            </a:pPr>
            <a:r>
              <a:rPr lang="en-US" sz="1200" kern="0" dirty="0">
                <a:solidFill>
                  <a:srgbClr val="0000FF"/>
                </a:solidFill>
                <a:latin typeface="Calibri" panose="020F0502020204030204" pitchFamily="34" charset="0"/>
                <a:cs typeface="Calibri" panose="020F0502020204030204" pitchFamily="34" charset="0"/>
              </a:rPr>
              <a:t>SELECT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FROM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0000FF"/>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WHERE  ISJSON</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 </a:t>
            </a:r>
            <a:r>
              <a:rPr lang="en-US" sz="1200" kern="0" dirty="0">
                <a:solidFill>
                  <a:srgbClr val="000000"/>
                </a:solidFill>
                <a:latin typeface="Calibri" panose="020F0502020204030204" pitchFamily="34" charset="0"/>
                <a:cs typeface="Calibri" panose="020F0502020204030204" pitchFamily="34" charset="0"/>
              </a:rPr>
              <a:t>&gt; 0</a:t>
            </a:r>
            <a:r>
              <a:rPr lang="en-US" sz="1200" kern="0" dirty="0">
                <a:solidFill>
                  <a:srgbClr val="494949"/>
                </a:solidFill>
                <a:latin typeface="Calibri" panose="020F0502020204030204" pitchFamily="34" charset="0"/>
                <a:cs typeface="Calibri" panose="020F0502020204030204" pitchFamily="34" charset="0"/>
              </a:rPr>
              <a:t>;</a:t>
            </a:r>
            <a:endParaRPr lang="en-US" sz="1200" kern="0" dirty="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432CE488-7A16-47A3-81DB-B666FF3B3679}"/>
              </a:ext>
            </a:extLst>
          </p:cNvPr>
          <p:cNvGraphicFramePr>
            <a:graphicFrameLocks noGrp="1"/>
          </p:cNvGraphicFramePr>
          <p:nvPr/>
        </p:nvGraphicFramePr>
        <p:xfrm>
          <a:off x="5835748" y="2374633"/>
          <a:ext cx="5925911" cy="914372"/>
        </p:xfrm>
        <a:graphic>
          <a:graphicData uri="http://schemas.openxmlformats.org/drawingml/2006/table">
            <a:tbl>
              <a:tblPr firstRow="1" bandRow="1">
                <a:tableStyleId>{17292A2E-F333-43FB-9621-5CBBE7FDCDCB}</a:tableStyleId>
              </a:tblPr>
              <a:tblGrid>
                <a:gridCol w="1451574">
                  <a:extLst>
                    <a:ext uri="{9D8B030D-6E8A-4147-A177-3AD203B41FA5}">
                      <a16:colId xmlns:a16="http://schemas.microsoft.com/office/drawing/2014/main" val="548712045"/>
                    </a:ext>
                  </a:extLst>
                </a:gridCol>
                <a:gridCol w="447433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CustomerId</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OrderDetails</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639989">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dirty="0">
                          <a:latin typeface="Calibri" panose="020F0502020204030204" pitchFamily="34" charset="0"/>
                          <a:cs typeface="Calibri" panose="020F0502020204030204" pitchFamily="34" charset="0"/>
                        </a:rPr>
                        <a:t>101</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N</a:t>
                      </a:r>
                      <a:r>
                        <a:rPr lang="en-US" sz="1200" dirty="0">
                          <a:latin typeface="Calibri" panose="020F0502020204030204" pitchFamily="34" charset="0"/>
                          <a:cs typeface="Calibri" panose="020F0502020204030204" pitchFamily="34" charset="0"/>
                        </a:rPr>
                        <a:t>'</a:t>
                      </a:r>
                      <a:r>
                        <a:rPr lang="en-US" sz="1200" kern="0" dirty="0">
                          <a:latin typeface="Calibri" panose="020F0502020204030204" pitchFamily="34" charset="0"/>
                          <a:cs typeface="Calibri" panose="020F0502020204030204" pitchFamily="34" charset="0"/>
                        </a:rPr>
                        <a:t>[{ </a:t>
                      </a:r>
                      <a:r>
                        <a:rPr lang="en-US" sz="1200" kern="0" dirty="0" err="1">
                          <a:latin typeface="Calibri" panose="020F0502020204030204" pitchFamily="34" charset="0"/>
                          <a:cs typeface="Calibri" panose="020F0502020204030204" pitchFamily="34" charset="0"/>
                        </a:rPr>
                        <a:t>StoreId</a:t>
                      </a:r>
                      <a:r>
                        <a:rPr lang="en-US" sz="1200" kern="0" dirty="0">
                          <a:latin typeface="Calibri" panose="020F0502020204030204" pitchFamily="34" charset="0"/>
                          <a:cs typeface="Calibri" panose="020F0502020204030204" pitchFamily="34" charset="0"/>
                        </a:rPr>
                        <a:t>": "AW73565",  "Order": { "Number":"SO43659",                  "Date":"2011-05-31T00:00:00“ }, "Item":  { "Price":2024.40, "Quantity":1 }}]</a:t>
                      </a:r>
                      <a:r>
                        <a:rPr lang="en-US" sz="1200" dirty="0">
                          <a:latin typeface="Calibri" panose="020F0502020204030204" pitchFamily="34" charset="0"/>
                          <a:cs typeface="Calibri" panose="020F0502020204030204" pitchFamily="34" charset="0"/>
                        </a:rPr>
                        <a:t>'</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
        <p:nvSpPr>
          <p:cNvPr id="12" name="Rectangle 11">
            <a:extLst>
              <a:ext uri="{FF2B5EF4-FFF2-40B4-BE49-F238E27FC236}">
                <a16:creationId xmlns:a16="http://schemas.microsoft.com/office/drawing/2014/main" id="{6F0E9A96-54E7-4A49-BBD9-101046C00EAA}"/>
              </a:ext>
            </a:extLst>
          </p:cNvPr>
          <p:cNvSpPr/>
          <p:nvPr/>
        </p:nvSpPr>
        <p:spPr>
          <a:xfrm>
            <a:off x="5855715" y="4129978"/>
            <a:ext cx="5905945" cy="1222469"/>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Extract values from JSON string</a:t>
            </a:r>
          </a:p>
          <a:p>
            <a:pPr defTabSz="914225">
              <a:defRPr/>
            </a:pPr>
            <a:r>
              <a:rPr lang="en-US" sz="1200" kern="0" dirty="0">
                <a:solidFill>
                  <a:srgbClr val="0000FF"/>
                </a:solidFill>
                <a:latin typeface="Calibri" panose="020F0502020204030204" pitchFamily="34" charset="0"/>
                <a:cs typeface="Calibri" panose="020F0502020204030204" pitchFamily="34" charset="0"/>
              </a:rPr>
              <a:t>SELECT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a:solidFill>
                  <a:srgbClr val="000000"/>
                </a:solidFill>
                <a:latin typeface="Calibri" panose="020F0502020204030204" pitchFamily="34" charset="0"/>
                <a:cs typeface="Calibri" panose="020F0502020204030204" pitchFamily="34" charset="0"/>
              </a:rPr>
              <a:t>Country,  </a:t>
            </a:r>
          </a:p>
          <a:p>
            <a:pPr defTabSz="914225">
              <a:defRPr/>
            </a:pPr>
            <a:r>
              <a:rPr lang="en-US" sz="1200" kern="0" dirty="0">
                <a:solidFill>
                  <a:srgbClr val="0000FF"/>
                </a:solidFill>
                <a:latin typeface="Calibri" panose="020F0502020204030204" pitchFamily="34" charset="0"/>
                <a:cs typeface="Calibri" panose="020F0502020204030204" pitchFamily="34" charset="0"/>
              </a:rPr>
              <a:t>       JSON_VALUE</a:t>
            </a:r>
            <a:r>
              <a:rPr lang="en-US" sz="1200" kern="0" dirty="0">
                <a:solidFill>
                  <a:srgbClr val="494949"/>
                </a:solidFill>
                <a:latin typeface="Calibri" panose="020F0502020204030204" pitchFamily="34" charset="0"/>
                <a:cs typeface="Calibri" panose="020F0502020204030204" pitchFamily="34" charset="0"/>
              </a:rPr>
              <a:t>(</a:t>
            </a:r>
            <a:r>
              <a:rPr lang="en-US" sz="1200" kern="0" dirty="0" err="1">
                <a:solidFill>
                  <a:srgbClr val="494949"/>
                </a:solidFill>
                <a:latin typeface="Calibri" panose="020F0502020204030204" pitchFamily="34" charset="0"/>
                <a:cs typeface="Calibri" panose="020F0502020204030204" pitchFamily="34" charset="0"/>
              </a:rPr>
              <a:t>OrderDetails</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StoreId</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 AS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JSON_QUERY</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'$.Item'</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ItemDetails</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494949"/>
                </a:solidFill>
                <a:latin typeface="Calibri" panose="020F0502020204030204" pitchFamily="34" charset="0"/>
                <a:cs typeface="Calibri" panose="020F0502020204030204" pitchFamily="34" charset="0"/>
              </a:rPr>
              <a:t>;</a:t>
            </a:r>
          </a:p>
        </p:txBody>
      </p:sp>
      <p:graphicFrame>
        <p:nvGraphicFramePr>
          <p:cNvPr id="13" name="Table 12">
            <a:extLst>
              <a:ext uri="{FF2B5EF4-FFF2-40B4-BE49-F238E27FC236}">
                <a16:creationId xmlns:a16="http://schemas.microsoft.com/office/drawing/2014/main" id="{CC40D106-2CF6-4350-9DAB-19BE765AE32D}"/>
              </a:ext>
            </a:extLst>
          </p:cNvPr>
          <p:cNvGraphicFramePr>
            <a:graphicFrameLocks noGrp="1"/>
          </p:cNvGraphicFramePr>
          <p:nvPr/>
        </p:nvGraphicFramePr>
        <p:xfrm>
          <a:off x="5855717" y="5493251"/>
          <a:ext cx="5925911" cy="645093"/>
        </p:xfrm>
        <a:graphic>
          <a:graphicData uri="http://schemas.openxmlformats.org/drawingml/2006/table">
            <a:tbl>
              <a:tblPr firstRow="1" bandRow="1">
                <a:tableStyleId>{17292A2E-F333-43FB-9621-5CBBE7FDCDCB}</a:tableStyleId>
              </a:tblPr>
              <a:tblGrid>
                <a:gridCol w="1182260">
                  <a:extLst>
                    <a:ext uri="{9D8B030D-6E8A-4147-A177-3AD203B41FA5}">
                      <a16:colId xmlns:a16="http://schemas.microsoft.com/office/drawing/2014/main" val="548712045"/>
                    </a:ext>
                  </a:extLst>
                </a:gridCol>
                <a:gridCol w="895800">
                  <a:extLst>
                    <a:ext uri="{9D8B030D-6E8A-4147-A177-3AD203B41FA5}">
                      <a16:colId xmlns:a16="http://schemas.microsoft.com/office/drawing/2014/main" val="1418428866"/>
                    </a:ext>
                  </a:extLst>
                </a:gridCol>
                <a:gridCol w="840389">
                  <a:extLst>
                    <a:ext uri="{9D8B030D-6E8A-4147-A177-3AD203B41FA5}">
                      <a16:colId xmlns:a16="http://schemas.microsoft.com/office/drawing/2014/main" val="776802025"/>
                    </a:ext>
                  </a:extLst>
                </a:gridCol>
                <a:gridCol w="3007462">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a:solidFill>
                            <a:schemeClr val="bg1"/>
                          </a:solidFill>
                          <a:latin typeface="Calibri" panose="020F0502020204030204" pitchFamily="34" charset="0"/>
                          <a:cs typeface="Calibri" panose="020F0502020204030204" pitchFamily="34" charset="0"/>
                        </a:rPr>
                        <a:t>Country</a:t>
                      </a: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ItemDetails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Bahrain</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 "Price":2024.40, "Quantity":1 }</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208186134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4978883" cy="4906762"/>
          </a:xfrm>
        </p:spPr>
        <p:txBody>
          <a:bodyPr/>
          <a:lstStyle/>
          <a:p>
            <a:r>
              <a:rPr lang="en-US" sz="1961">
                <a:solidFill>
                  <a:schemeClr val="tx2"/>
                </a:solidFill>
              </a:rPr>
              <a:t>Overview</a:t>
            </a:r>
          </a:p>
          <a:p>
            <a:pPr>
              <a:spcBef>
                <a:spcPts val="600"/>
              </a:spcBef>
            </a:pPr>
            <a:r>
              <a:rPr lang="en-US" sz="1765">
                <a:latin typeface="+mn-lt"/>
              </a:rPr>
              <a:t>Use standard table columns and values from JSON text in the same analytical query.</a:t>
            </a:r>
          </a:p>
          <a:p>
            <a:pPr>
              <a:spcBef>
                <a:spcPts val="600"/>
              </a:spcBef>
            </a:pPr>
            <a:r>
              <a:rPr lang="en-US" sz="1765">
                <a:latin typeface="+mn-lt"/>
              </a:rPr>
              <a:t>Modify JSON data with the following:</a:t>
            </a:r>
          </a:p>
          <a:p>
            <a:pPr marL="285695" indent="-285695">
              <a:spcBef>
                <a:spcPts val="600"/>
              </a:spcBef>
              <a:buFont typeface="Arial" panose="020B0604020202020204" pitchFamily="34" charset="0"/>
              <a:buChar char="•"/>
            </a:pPr>
            <a:r>
              <a:rPr lang="en-US" sz="1765">
                <a:solidFill>
                  <a:srgbClr val="0000FF"/>
                </a:solidFill>
                <a:latin typeface="+mn-lt"/>
              </a:rPr>
              <a:t>JSON_MODIFY </a:t>
            </a:r>
            <a:r>
              <a:rPr lang="en-US" sz="1765">
                <a:latin typeface="+mn-lt"/>
              </a:rPr>
              <a:t>– modifies a value in a JSON string</a:t>
            </a:r>
          </a:p>
          <a:p>
            <a:pPr marL="285695" indent="-285695">
              <a:spcBef>
                <a:spcPts val="600"/>
              </a:spcBef>
              <a:buFont typeface="Arial" panose="020B0604020202020204" pitchFamily="34" charset="0"/>
              <a:buChar char="•"/>
            </a:pPr>
            <a:r>
              <a:rPr lang="en-US" sz="1765">
                <a:solidFill>
                  <a:srgbClr val="0000FF"/>
                </a:solidFill>
                <a:latin typeface="+mn-lt"/>
              </a:rPr>
              <a:t>OPENJSON</a:t>
            </a:r>
            <a:r>
              <a:rPr lang="en-US" sz="1765">
                <a:latin typeface="+mn-lt"/>
              </a:rPr>
              <a:t> – convert JSON collection to a set of rows and columns</a:t>
            </a:r>
          </a:p>
          <a:p>
            <a:pPr>
              <a:spcBef>
                <a:spcPts val="600"/>
              </a:spcBef>
            </a:pPr>
            <a:endParaRPr lang="en-US" sz="1765">
              <a:latin typeface="+mn-lt"/>
            </a:endParaRPr>
          </a:p>
          <a:p>
            <a:r>
              <a:rPr lang="en-US" sz="1961">
                <a:solidFill>
                  <a:schemeClr val="tx2"/>
                </a:solidFill>
              </a:rPr>
              <a:t>Benefits</a:t>
            </a:r>
          </a:p>
          <a:p>
            <a:pPr marL="280121" indent="-280121">
              <a:buFont typeface="Arial" panose="020B0604020202020204" pitchFamily="34" charset="0"/>
              <a:buChar char="•"/>
            </a:pPr>
            <a:r>
              <a:rPr lang="en-US" sz="1765">
                <a:latin typeface="+mn-lt"/>
              </a:rPr>
              <a:t>Flexibility to update JSON string using T-SQL</a:t>
            </a:r>
          </a:p>
          <a:p>
            <a:pPr marL="280121" indent="-280121">
              <a:buFont typeface="Arial" panose="020B0604020202020204" pitchFamily="34" charset="0"/>
              <a:buChar char="•"/>
            </a:pPr>
            <a:r>
              <a:rPr lang="en-US" sz="1765">
                <a:latin typeface="+mn-lt"/>
              </a:rPr>
              <a:t>Convert hierarchical data into flat tabular structure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modify and operate on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752687" y="1074464"/>
            <a:ext cx="6008973" cy="657395"/>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Modify Item Quantity value</a:t>
            </a:r>
          </a:p>
          <a:p>
            <a:pPr defTabSz="914225">
              <a:defRPr/>
            </a:pPr>
            <a:r>
              <a:rPr lang="en-US" sz="1200" kern="0" dirty="0">
                <a:solidFill>
                  <a:srgbClr val="0000FF"/>
                </a:solidFill>
                <a:latin typeface="Calibri" panose="020F0502020204030204" pitchFamily="34" charset="0"/>
                <a:cs typeface="Calibri" panose="020F0502020204030204" pitchFamily="34" charset="0"/>
              </a:rPr>
              <a:t>UPDATE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SET </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 = </a:t>
            </a:r>
          </a:p>
          <a:p>
            <a:pPr defTabSz="914225">
              <a:defRPr/>
            </a:pPr>
            <a:r>
              <a:rPr lang="en-US" sz="1200" kern="0" dirty="0">
                <a:solidFill>
                  <a:srgbClr val="0000FF"/>
                </a:solidFill>
                <a:latin typeface="Calibri" panose="020F0502020204030204" pitchFamily="34" charset="0"/>
                <a:cs typeface="Calibri" panose="020F0502020204030204" pitchFamily="34" charset="0"/>
              </a:rPr>
              <a:t>JSON_MODIFY</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'$.OrderDetails.Item.Quantity'</a:t>
            </a:r>
            <a:r>
              <a:rPr lang="en-US" sz="1200" kern="0" dirty="0">
                <a:solidFill>
                  <a:srgbClr val="000000"/>
                </a:solidFill>
                <a:latin typeface="Calibri" panose="020F0502020204030204" pitchFamily="34" charset="0"/>
                <a:cs typeface="Calibri" panose="020F0502020204030204" pitchFamily="34" charset="0"/>
              </a:rPr>
              <a:t>,2)</a:t>
            </a:r>
            <a:endParaRPr lang="en-US" sz="1200" kern="0" dirty="0">
              <a:solidFill>
                <a:srgbClr val="FF0000"/>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B019A85D-F096-4B46-A083-744C81408E05}"/>
              </a:ext>
            </a:extLst>
          </p:cNvPr>
          <p:cNvSpPr/>
          <p:nvPr/>
        </p:nvSpPr>
        <p:spPr>
          <a:xfrm>
            <a:off x="5835749" y="3332372"/>
            <a:ext cx="5302537" cy="2540976"/>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Convert JSON collection to rows and columns</a:t>
            </a:r>
          </a:p>
          <a:p>
            <a:pPr defTabSz="914225">
              <a:defRPr/>
            </a:pPr>
            <a:r>
              <a:rPr lang="en-US" sz="1200" kern="0" dirty="0">
                <a:solidFill>
                  <a:srgbClr val="0000FF"/>
                </a:solidFill>
                <a:latin typeface="Calibri" panose="020F0502020204030204" pitchFamily="34" charset="0"/>
                <a:cs typeface="Calibri" panose="020F0502020204030204" pitchFamily="34" charset="0"/>
              </a:rPr>
              <a:t>SELECT</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OrderDetails.OrderDate</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OrderDetails.OrderPrice</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494949"/>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CROSS APPLY OPENJSON </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CustomerOrders.OrderDetails</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FF"/>
                </a:solidFill>
                <a:latin typeface="Calibri" panose="020F0502020204030204" pitchFamily="34" charset="0"/>
                <a:cs typeface="Calibri" panose="020F0502020204030204" pitchFamily="34" charset="0"/>
              </a:rPr>
              <a:t>WITH </a:t>
            </a: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VARCHAR(50)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StoreId</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 </a:t>
            </a:r>
          </a:p>
          <a:p>
            <a:pPr defTabSz="914225">
              <a:defRPr/>
            </a:pP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OrderNumber</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VARCHAR(100)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DATETIME</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FF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OrderPrice</a:t>
            </a:r>
            <a:r>
              <a:rPr lang="en-US" sz="1200" kern="0" dirty="0">
                <a:solidFill>
                  <a:srgbClr val="0000FF"/>
                </a:solidFill>
                <a:latin typeface="Calibri" panose="020F0502020204030204" pitchFamily="34" charset="0"/>
                <a:cs typeface="Calibri" panose="020F0502020204030204" pitchFamily="34" charset="0"/>
              </a:rPr>
              <a:t>    DECIMAL    </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Item.Price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OrderQuantity</a:t>
            </a:r>
            <a:r>
              <a:rPr lang="en-US" sz="1200" kern="0" dirty="0">
                <a:solidFill>
                  <a:srgbClr val="0000FF"/>
                </a:solidFill>
                <a:latin typeface="Calibri" panose="020F0502020204030204" pitchFamily="34" charset="0"/>
                <a:cs typeface="Calibri" panose="020F0502020204030204" pitchFamily="34" charset="0"/>
              </a:rPr>
              <a:t> INT</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FF0000"/>
                </a:solidFill>
                <a:latin typeface="Calibri" panose="020F0502020204030204" pitchFamily="34" charset="0"/>
                <a:cs typeface="Calibri" panose="020F0502020204030204" pitchFamily="34" charset="0"/>
              </a:rPr>
              <a:t>Item.Quantity</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a:t>
            </a:r>
            <a:endParaRPr lang="en-US" sz="1200" kern="0" dirty="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0A0B8C1D-99AD-4691-A3A3-E8848E63639D}"/>
              </a:ext>
            </a:extLst>
          </p:cNvPr>
          <p:cNvGraphicFramePr>
            <a:graphicFrameLocks noGrp="1"/>
          </p:cNvGraphicFramePr>
          <p:nvPr/>
        </p:nvGraphicFramePr>
        <p:xfrm>
          <a:off x="5835748" y="1962828"/>
          <a:ext cx="5034777" cy="731492"/>
        </p:xfrm>
        <a:graphic>
          <a:graphicData uri="http://schemas.openxmlformats.org/drawingml/2006/table">
            <a:tbl>
              <a:tblPr firstRow="1" bandRow="1">
                <a:tableStyleId>{17292A2E-F333-43FB-9621-5CBBE7FDCDCB}</a:tableStyleId>
              </a:tblPr>
              <a:tblGrid>
                <a:gridCol w="503477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OrderDetails</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45713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N</a:t>
                      </a:r>
                      <a:r>
                        <a:rPr lang="en-US" sz="1200" dirty="0">
                          <a:latin typeface="Calibri" panose="020F0502020204030204" pitchFamily="34" charset="0"/>
                          <a:cs typeface="Calibri" panose="020F0502020204030204" pitchFamily="34" charset="0"/>
                        </a:rPr>
                        <a:t>'</a:t>
                      </a:r>
                      <a:r>
                        <a:rPr lang="en-US" sz="1200" kern="0" dirty="0">
                          <a:latin typeface="Calibri" panose="020F0502020204030204" pitchFamily="34" charset="0"/>
                          <a:cs typeface="Calibri" panose="020F0502020204030204" pitchFamily="34" charset="0"/>
                        </a:rPr>
                        <a:t>[{ </a:t>
                      </a:r>
                      <a:r>
                        <a:rPr lang="en-US" sz="1200" kern="0" dirty="0" err="1">
                          <a:latin typeface="Calibri" panose="020F0502020204030204" pitchFamily="34" charset="0"/>
                          <a:cs typeface="Calibri" panose="020F0502020204030204" pitchFamily="34" charset="0"/>
                        </a:rPr>
                        <a:t>StoreId</a:t>
                      </a:r>
                      <a:r>
                        <a:rPr lang="en-US" sz="1200" kern="0" dirty="0">
                          <a:latin typeface="Calibri" panose="020F0502020204030204" pitchFamily="34" charset="0"/>
                          <a:cs typeface="Calibri" panose="020F0502020204030204" pitchFamily="34" charset="0"/>
                        </a:rPr>
                        <a:t>": "AW73565",  "Order": { "Number":"SO43659",                  "Date":"2011-05-31T00:00:00“ }, "Item":  </a:t>
                      </a:r>
                      <a:r>
                        <a:rPr lang="en-US" sz="1200" kern="0" dirty="0">
                          <a:highlight>
                            <a:srgbClr val="F1F5C1"/>
                          </a:highlight>
                          <a:latin typeface="Calibri" panose="020F0502020204030204" pitchFamily="34" charset="0"/>
                          <a:cs typeface="Calibri" panose="020F0502020204030204" pitchFamily="34" charset="0"/>
                        </a:rPr>
                        <a:t>{ "Price":2024.40, "Quantity": 2}</a:t>
                      </a:r>
                      <a:r>
                        <a:rPr lang="en-US" sz="1200" kern="0" dirty="0">
                          <a:latin typeface="Calibri" panose="020F0502020204030204" pitchFamily="34" charset="0"/>
                          <a:cs typeface="Calibri" panose="020F0502020204030204" pitchFamily="34" charset="0"/>
                        </a:rPr>
                        <a:t>}]</a:t>
                      </a:r>
                      <a:r>
                        <a:rPr lang="en-US" sz="1200" dirty="0">
                          <a:latin typeface="Calibri" panose="020F0502020204030204" pitchFamily="34" charset="0"/>
                          <a:cs typeface="Calibri" panose="020F0502020204030204" pitchFamily="34" charset="0"/>
                        </a:rPr>
                        <a:t>'</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graphicFrame>
        <p:nvGraphicFramePr>
          <p:cNvPr id="13" name="Table 12">
            <a:extLst>
              <a:ext uri="{FF2B5EF4-FFF2-40B4-BE49-F238E27FC236}">
                <a16:creationId xmlns:a16="http://schemas.microsoft.com/office/drawing/2014/main" id="{84960329-C281-4CD0-A2D1-6B549F947E64}"/>
              </a:ext>
            </a:extLst>
          </p:cNvPr>
          <p:cNvGraphicFramePr>
            <a:graphicFrameLocks noGrp="1"/>
          </p:cNvGraphicFramePr>
          <p:nvPr/>
        </p:nvGraphicFramePr>
        <p:xfrm>
          <a:off x="5901781" y="5974815"/>
          <a:ext cx="5302536" cy="645093"/>
        </p:xfrm>
        <a:graphic>
          <a:graphicData uri="http://schemas.openxmlformats.org/drawingml/2006/table">
            <a:tbl>
              <a:tblPr firstRow="1" bandRow="1">
                <a:tableStyleId>{17292A2E-F333-43FB-9621-5CBBE7FDCDCB}</a:tableStyleId>
              </a:tblPr>
              <a:tblGrid>
                <a:gridCol w="1340940">
                  <a:extLst>
                    <a:ext uri="{9D8B030D-6E8A-4147-A177-3AD203B41FA5}">
                      <a16:colId xmlns:a16="http://schemas.microsoft.com/office/drawing/2014/main" val="548712045"/>
                    </a:ext>
                  </a:extLst>
                </a:gridCol>
                <a:gridCol w="971273">
                  <a:extLst>
                    <a:ext uri="{9D8B030D-6E8A-4147-A177-3AD203B41FA5}">
                      <a16:colId xmlns:a16="http://schemas.microsoft.com/office/drawing/2014/main" val="1702844357"/>
                    </a:ext>
                  </a:extLst>
                </a:gridCol>
                <a:gridCol w="1626954">
                  <a:extLst>
                    <a:ext uri="{9D8B030D-6E8A-4147-A177-3AD203B41FA5}">
                      <a16:colId xmlns:a16="http://schemas.microsoft.com/office/drawing/2014/main" val="1418428866"/>
                    </a:ext>
                  </a:extLst>
                </a:gridCol>
                <a:gridCol w="1363369">
                  <a:extLst>
                    <a:ext uri="{9D8B030D-6E8A-4147-A177-3AD203B41FA5}">
                      <a16:colId xmlns:a16="http://schemas.microsoft.com/office/drawing/2014/main" val="776802025"/>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CustomerId</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dirty="0" err="1">
                          <a:solidFill>
                            <a:schemeClr val="bg1"/>
                          </a:solidFill>
                          <a:latin typeface="Calibri" panose="020F0502020204030204" pitchFamily="34" charset="0"/>
                          <a:cs typeface="Calibri" panose="020F0502020204030204" pitchFamily="34" charset="0"/>
                        </a:rPr>
                        <a:t>StoreId</a:t>
                      </a:r>
                      <a:endParaRPr lang="en-US" sz="1200" b="0" dirty="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dirty="0" err="1">
                          <a:solidFill>
                            <a:schemeClr val="bg1"/>
                          </a:solidFill>
                          <a:latin typeface="Calibri" panose="020F0502020204030204" pitchFamily="34" charset="0"/>
                          <a:cs typeface="Calibri" panose="020F0502020204030204" pitchFamily="34" charset="0"/>
                        </a:rPr>
                        <a:t>OrderDate</a:t>
                      </a:r>
                      <a:endParaRPr lang="en-US" sz="1200" b="0" dirty="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OrderPrice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2011-05-31T00:00:00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2024.40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402361257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2"/>
            <a:ext cx="4420371" cy="5487721"/>
          </a:xfrm>
        </p:spPr>
        <p:txBody>
          <a:bodyPr/>
          <a:lstStyle/>
          <a:p>
            <a:r>
              <a:rPr lang="en-US" sz="1961">
                <a:solidFill>
                  <a:schemeClr val="tx2"/>
                </a:solidFill>
              </a:rPr>
              <a:t>Overview</a:t>
            </a:r>
          </a:p>
          <a:p>
            <a:pPr>
              <a:spcBef>
                <a:spcPts val="600"/>
              </a:spcBef>
            </a:pPr>
            <a:r>
              <a:rPr lang="en-US" sz="1765">
                <a:latin typeface="+mn-lt"/>
              </a:rPr>
              <a:t>It is a group of one or more SQL statements or a reference to a Microsoft .NET Framework common language runtime (CLR) method.</a:t>
            </a:r>
          </a:p>
          <a:p>
            <a:pPr>
              <a:spcBef>
                <a:spcPts val="600"/>
              </a:spcBef>
            </a:pPr>
            <a:r>
              <a:rPr lang="en-US" sz="1765">
                <a:latin typeface="+mn-lt"/>
              </a:rPr>
              <a:t>Promotes flexibility and modularity.</a:t>
            </a:r>
          </a:p>
          <a:p>
            <a:pPr>
              <a:spcBef>
                <a:spcPts val="600"/>
              </a:spcBef>
            </a:pPr>
            <a:r>
              <a:rPr lang="en-US" sz="1765">
                <a:latin typeface="+mn-lt"/>
              </a:rPr>
              <a:t>Supports parameters and nesting.</a:t>
            </a:r>
          </a:p>
          <a:p>
            <a:pPr>
              <a:spcBef>
                <a:spcPts val="600"/>
              </a:spcBef>
            </a:pPr>
            <a:endParaRPr lang="en-US" sz="1765">
              <a:latin typeface="+mn-lt"/>
            </a:endParaRPr>
          </a:p>
          <a:p>
            <a:r>
              <a:rPr lang="en-US" sz="1961">
                <a:solidFill>
                  <a:schemeClr val="tx2"/>
                </a:solidFill>
              </a:rPr>
              <a:t>Benefits</a:t>
            </a:r>
          </a:p>
          <a:p>
            <a:pPr marL="280121" indent="-280121">
              <a:spcBef>
                <a:spcPts val="600"/>
              </a:spcBef>
              <a:buFont typeface="Arial" panose="020B0604020202020204" pitchFamily="34" charset="0"/>
              <a:buChar char="•"/>
            </a:pPr>
            <a:r>
              <a:rPr lang="en-US" sz="1765">
                <a:latin typeface="+mn-lt"/>
              </a:rPr>
              <a:t>Reduced server/client network traffic, improved performance</a:t>
            </a:r>
          </a:p>
          <a:p>
            <a:pPr marL="280121" indent="-280121">
              <a:spcBef>
                <a:spcPts val="600"/>
              </a:spcBef>
              <a:buFont typeface="Arial" panose="020B0604020202020204" pitchFamily="34" charset="0"/>
              <a:buChar char="•"/>
            </a:pPr>
            <a:r>
              <a:rPr lang="en-US" sz="1765">
                <a:latin typeface="+mn-lt"/>
              </a:rPr>
              <a:t>Stronger security</a:t>
            </a:r>
          </a:p>
          <a:p>
            <a:pPr marL="280121" indent="-280121">
              <a:spcBef>
                <a:spcPts val="600"/>
              </a:spcBef>
              <a:buFont typeface="Arial" panose="020B0604020202020204" pitchFamily="34" charset="0"/>
              <a:buChar char="•"/>
            </a:pPr>
            <a:r>
              <a:rPr lang="en-US" sz="1765">
                <a:latin typeface="+mn-lt"/>
              </a:rPr>
              <a:t>Easy maintenance</a:t>
            </a:r>
          </a:p>
          <a:p>
            <a:endParaRPr lang="en-US" sz="1961"/>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Stored Procedures</a:t>
            </a:r>
          </a:p>
        </p:txBody>
      </p:sp>
      <p:sp>
        <p:nvSpPr>
          <p:cNvPr id="9" name="Rectangle 8">
            <a:extLst>
              <a:ext uri="{FF2B5EF4-FFF2-40B4-BE49-F238E27FC236}">
                <a16:creationId xmlns:a16="http://schemas.microsoft.com/office/drawing/2014/main" id="{660A19E2-2191-462A-818B-B5638294454C}"/>
              </a:ext>
            </a:extLst>
          </p:cNvPr>
          <p:cNvSpPr/>
          <p:nvPr/>
        </p:nvSpPr>
        <p:spPr>
          <a:xfrm>
            <a:off x="5826797" y="1487114"/>
            <a:ext cx="6095136" cy="3711234"/>
          </a:xfrm>
          <a:prstGeom prst="rect">
            <a:avLst/>
          </a:prstGeom>
          <a:ln>
            <a:solidFill>
              <a:schemeClr val="bg2">
                <a:lumMod val="50000"/>
              </a:schemeClr>
            </a:solidFill>
          </a:ln>
        </p:spPr>
        <p:txBody>
          <a:bodyPr>
            <a:spAutoFit/>
          </a:bodyPr>
          <a:lstStyle/>
          <a:p>
            <a:pPr defTabSz="914225">
              <a:defRPr/>
            </a:pPr>
            <a:r>
              <a:rPr lang="en-US" sz="1568" kern="0">
                <a:solidFill>
                  <a:srgbClr val="0000FF"/>
                </a:solidFill>
                <a:latin typeface="Calibri" panose="020F0502020204030204" pitchFamily="34" charset="0"/>
                <a:cs typeface="Calibri" panose="020F0502020204030204" pitchFamily="34" charset="0"/>
              </a:rPr>
              <a:t>CREATE</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PROCEDURE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NOCOUNT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ON</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LastName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FirstName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JobTitle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Department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vEmployeeDepartment</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8000"/>
                </a:solidFill>
                <a:latin typeface="Calibri" panose="020F0502020204030204" pitchFamily="34" charset="0"/>
                <a:cs typeface="Calibri" panose="020F0502020204030204" pitchFamily="34" charset="0"/>
              </a:rPr>
              <a:t>-- Execute a stored procedures</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EXECUTE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if this procedure is the first statement within a batch: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endParaRPr lang="en-US" sz="3921"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780902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662"/>
          </a:xfrm>
        </p:spPr>
        <p:txBody>
          <a:bodyPr/>
          <a:lstStyle/>
          <a:p>
            <a:r>
              <a:rPr lang="en-US" dirty="0"/>
              <a:t>What reduction in accuracy does APPROXIMATE_COUNT_DISTINCT (Hyper Log Log) show on average?</a:t>
            </a:r>
          </a:p>
          <a:p>
            <a:endParaRPr lang="en-US" dirty="0"/>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184804543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reduction in accuracy does APPROXIMATE_COUNT_DISTINCT (Hyper Log Log) show on average?</a:t>
            </a:r>
          </a:p>
          <a:p>
            <a:endParaRPr lang="en-US" dirty="0"/>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353893503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70065" y="1636150"/>
            <a:ext cx="11651870" cy="3877624"/>
          </a:xfrm>
        </p:spPr>
        <p:txBody>
          <a:bodyPr/>
          <a:lstStyle/>
          <a:p>
            <a:pPr>
              <a:lnSpc>
                <a:spcPct val="100000"/>
              </a:lnSpc>
            </a:pPr>
            <a:r>
              <a:rPr lang="en-US" sz="2800">
                <a:latin typeface="+mn-lt"/>
              </a:rPr>
              <a:t>Query JSON using Azure Synapse SQL in conjunction with T-SQL OPENJSON, JSON_VALUE, and JSON_Query statements. </a:t>
            </a:r>
          </a:p>
          <a:p>
            <a:pPr>
              <a:lnSpc>
                <a:spcPct val="100000"/>
              </a:lnSpc>
            </a:pPr>
            <a:endParaRPr lang="en-US" sz="2800">
              <a:latin typeface="+mn-lt"/>
            </a:endParaRPr>
          </a:p>
          <a:p>
            <a:pPr>
              <a:lnSpc>
                <a:spcPct val="100000"/>
              </a:lnSpc>
            </a:pPr>
            <a:r>
              <a:rPr lang="en-US" sz="2800">
                <a:latin typeface="+mn-lt"/>
              </a:rPr>
              <a:t>Modify JSON data during UPDATE using the JSON_MODIFY statement.</a:t>
            </a:r>
          </a:p>
          <a:p>
            <a:pPr>
              <a:lnSpc>
                <a:spcPct val="100000"/>
              </a:lnSpc>
            </a:pPr>
            <a:endParaRPr lang="en-US" sz="2800">
              <a:latin typeface="+mn-lt"/>
            </a:endParaRPr>
          </a:p>
          <a:p>
            <a:pPr>
              <a:lnSpc>
                <a:spcPct val="100000"/>
              </a:lnSpc>
            </a:pPr>
            <a:r>
              <a:rPr lang="en-US" sz="2800">
                <a:latin typeface="+mn-lt"/>
              </a:rPr>
              <a:t>Use APPROXIMATE_COUNT_DISTINCT for better count query performance- results within average 2% accuracy of the true count.</a:t>
            </a: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t>SQL Recap</a:t>
            </a:r>
          </a:p>
        </p:txBody>
      </p:sp>
    </p:spTree>
    <p:extLst>
      <p:ext uri="{BB962C8B-B14F-4D97-AF65-F5344CB8AC3E}">
        <p14:creationId xmlns:p14="http://schemas.microsoft.com/office/powerpoint/2010/main" val="123781448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Performance Patterns</a:t>
            </a:r>
          </a:p>
        </p:txBody>
      </p:sp>
    </p:spTree>
    <p:extLst>
      <p:ext uri="{BB962C8B-B14F-4D97-AF65-F5344CB8AC3E}">
        <p14:creationId xmlns:p14="http://schemas.microsoft.com/office/powerpoint/2010/main" val="192534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DW Optimization</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a:t>
            </a:r>
          </a:p>
          <a:p>
            <a:r>
              <a:rPr lang="en-US" dirty="0"/>
              <a:t>Zoiner Tejada</a:t>
            </a:r>
          </a:p>
          <a:p>
            <a:endParaRPr lang="en-US" dirty="0"/>
          </a:p>
        </p:txBody>
      </p:sp>
    </p:spTree>
    <p:custDataLst>
      <p:tags r:id="rId1"/>
    </p:custDataLst>
    <p:extLst>
      <p:ext uri="{BB962C8B-B14F-4D97-AF65-F5344CB8AC3E}">
        <p14:creationId xmlns:p14="http://schemas.microsoft.com/office/powerpoint/2010/main" val="209291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81"/>
            <a:ext cx="11651870" cy="6052378"/>
          </a:xfrm>
        </p:spPr>
        <p:txBody>
          <a:bodyPr/>
          <a:lstStyle/>
          <a:p>
            <a:pPr marL="228556" lvl="1" indent="0">
              <a:buNone/>
            </a:pPr>
            <a:r>
              <a:rPr lang="en-US" sz="2800" b="1"/>
              <a:t>Hash Distribution: </a:t>
            </a:r>
          </a:p>
          <a:p>
            <a:pPr lvl="2">
              <a:lnSpc>
                <a:spcPct val="100000"/>
              </a:lnSpc>
            </a:pPr>
            <a:r>
              <a:rPr lang="en-US" sz="2408" dirty="0"/>
              <a:t>Small fact tables exceeding several GBs with frequent inserts should use a hash distribution.</a:t>
            </a:r>
          </a:p>
          <a:p>
            <a:pPr marL="228556" lvl="1" indent="0">
              <a:buNone/>
            </a:pPr>
            <a:endParaRPr lang="en-US" sz="2800" b="1"/>
          </a:p>
          <a:p>
            <a:pPr marL="228556" lvl="1" indent="0">
              <a:buNone/>
            </a:pPr>
            <a:r>
              <a:rPr lang="en-US" sz="2800" b="1"/>
              <a:t>Round Robin Distribution: </a:t>
            </a:r>
          </a:p>
          <a:p>
            <a:pPr lvl="2">
              <a:lnSpc>
                <a:spcPct val="100000"/>
              </a:lnSpc>
            </a:pPr>
            <a:r>
              <a:rPr lang="en-US" sz="2408" dirty="0"/>
              <a:t>Potentially useful tables created from raw input. </a:t>
            </a:r>
          </a:p>
          <a:p>
            <a:pPr lvl="2">
              <a:lnSpc>
                <a:spcPct val="100000"/>
              </a:lnSpc>
            </a:pPr>
            <a:r>
              <a:rPr lang="en-US" sz="2408" dirty="0"/>
              <a:t>Temporary staging tables used in data preparation.</a:t>
            </a:r>
            <a:endParaRPr lang="en-US" sz="2408"/>
          </a:p>
          <a:p>
            <a:pPr marL="228556" lvl="1" indent="0">
              <a:buNone/>
            </a:pPr>
            <a:endParaRPr lang="en-US" sz="2800" b="1"/>
          </a:p>
          <a:p>
            <a:pPr marL="228556" lvl="1" indent="0">
              <a:buNone/>
            </a:pPr>
            <a:r>
              <a:rPr lang="en-US" sz="2800" b="1"/>
              <a:t>Replicated Tables: </a:t>
            </a:r>
          </a:p>
          <a:p>
            <a:pPr lvl="2">
              <a:lnSpc>
                <a:spcPct val="100000"/>
              </a:lnSpc>
            </a:pPr>
            <a:r>
              <a:rPr lang="en-US" sz="2408" dirty="0"/>
              <a:t>Lookup tables that range in size from 100’s MBs to 1.5 GBs should be replicated. Works best when table size is less than 2 GB compressed.</a:t>
            </a:r>
          </a:p>
          <a:p>
            <a:endParaRPr lang="en-US" sz="2800" dirty="0"/>
          </a:p>
          <a:p>
            <a:endParaRPr lang="en-US" sz="2800" dirty="0"/>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t>Distributed table design recommendations</a:t>
            </a:r>
          </a:p>
        </p:txBody>
      </p:sp>
    </p:spTree>
    <p:extLst>
      <p:ext uri="{BB962C8B-B14F-4D97-AF65-F5344CB8AC3E}">
        <p14:creationId xmlns:p14="http://schemas.microsoft.com/office/powerpoint/2010/main" val="7343567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a:xfrm>
            <a:off x="427229" y="223040"/>
            <a:ext cx="7984534" cy="739238"/>
          </a:xfrm>
        </p:spPr>
        <p:txBody>
          <a:bodyPr/>
          <a:lstStyle/>
          <a:p>
            <a:r>
              <a:rPr lang="en-US" dirty="0"/>
              <a:t>Automatic statistics management</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8" y="1120901"/>
            <a:ext cx="7004425" cy="5691251"/>
          </a:xfrm>
        </p:spPr>
        <p:txBody>
          <a:bodyPr/>
          <a:lstStyle/>
          <a:p>
            <a:r>
              <a:rPr lang="en-US" sz="1961">
                <a:solidFill>
                  <a:schemeClr val="tx2"/>
                </a:solidFill>
              </a:rPr>
              <a:t>Overview</a:t>
            </a:r>
          </a:p>
          <a:p>
            <a:pPr lvl="1"/>
            <a:r>
              <a:rPr lang="en-US" sz="1765"/>
              <a:t>Statistics are automatically created and maintained for SQL pool. Incoming queries are analyzed, and individual column statistics are generated on the columns that improve cardinality estimates to enhance query performance. </a:t>
            </a:r>
          </a:p>
          <a:p>
            <a:pPr lvl="1"/>
            <a:endParaRPr lang="en-US" sz="1765"/>
          </a:p>
          <a:p>
            <a:pPr lvl="1"/>
            <a:r>
              <a:rPr lang="en-US" sz="1765"/>
              <a:t>Statistics are automatically updated as data modifications occur in underlying tables.  By default, these updates are synchronous but can be configured to be asynchronous.</a:t>
            </a:r>
          </a:p>
          <a:p>
            <a:pPr lvl="1"/>
            <a:endParaRPr lang="en-US" sz="1765"/>
          </a:p>
          <a:p>
            <a:pPr lvl="1"/>
            <a:r>
              <a:rPr lang="en-US" sz="1765" b="1"/>
              <a:t>Statistics are considered out of date when:</a:t>
            </a:r>
          </a:p>
          <a:p>
            <a:pPr marL="285695" lvl="1" indent="-285695">
              <a:buFont typeface="Arial" panose="020B0604020202020204" pitchFamily="34" charset="0"/>
              <a:buChar char="•"/>
            </a:pPr>
            <a:r>
              <a:rPr lang="en-US" sz="1765"/>
              <a:t>There was a data change on an empty table</a:t>
            </a:r>
          </a:p>
          <a:p>
            <a:pPr marL="285695" lvl="1" indent="-285695">
              <a:buFont typeface="Arial" panose="020B0604020202020204" pitchFamily="34" charset="0"/>
              <a:buChar char="•"/>
            </a:pPr>
            <a:r>
              <a:rPr lang="en-US" sz="1765"/>
              <a:t>The number of rows in the table at time of statistics creation was 500 or less, and more than 500 rows have been updated</a:t>
            </a:r>
          </a:p>
          <a:p>
            <a:pPr marL="285695" lvl="1" indent="-285695">
              <a:buFont typeface="Arial" panose="020B0604020202020204" pitchFamily="34" charset="0"/>
              <a:buChar char="•"/>
            </a:pPr>
            <a:r>
              <a:rPr lang="en-US" sz="1765"/>
              <a:t>The number of rows in the table at time of statistics creation was more than 500, and more than 500 + 20% of rows have been updated</a:t>
            </a:r>
          </a:p>
        </p:txBody>
      </p:sp>
      <p:sp>
        <p:nvSpPr>
          <p:cNvPr id="5" name="Rectangle 4">
            <a:extLst>
              <a:ext uri="{FF2B5EF4-FFF2-40B4-BE49-F238E27FC236}">
                <a16:creationId xmlns:a16="http://schemas.microsoft.com/office/drawing/2014/main" id="{B47A0E21-EC92-4737-B30F-9C75106FB181}"/>
              </a:ext>
            </a:extLst>
          </p:cNvPr>
          <p:cNvSpPr/>
          <p:nvPr/>
        </p:nvSpPr>
        <p:spPr bwMode="auto">
          <a:xfrm>
            <a:off x="10180369" y="487"/>
            <a:ext cx="2010767" cy="286486"/>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29" tIns="146263" rIns="182829" bIns="146263" numCol="1" spcCol="0" rtlCol="0" fromWordArt="0" anchor="ctr" anchorCtr="0" forceAA="0" compatLnSpc="1">
            <a:prstTxWarp prst="textNoShape">
              <a:avLst/>
            </a:prstTxWarp>
            <a:noAutofit/>
          </a:bodyPr>
          <a:lstStyle/>
          <a:p>
            <a:pPr algn="ctr" defTabSz="932186" fontAlgn="base">
              <a:lnSpc>
                <a:spcPct val="90000"/>
              </a:lnSpc>
              <a:spcBef>
                <a:spcPct val="0"/>
              </a:spcBef>
              <a:spcAft>
                <a:spcPct val="0"/>
              </a:spcAft>
              <a:defRPr/>
            </a:pPr>
            <a:r>
              <a:rPr lang="en-US" sz="1000" kern="0">
                <a:gradFill>
                  <a:gsLst>
                    <a:gs pos="0">
                      <a:srgbClr val="FFFFFF"/>
                    </a:gs>
                    <a:gs pos="100000">
                      <a:srgbClr val="FFFFFF"/>
                    </a:gs>
                  </a:gsLst>
                  <a:lin ang="5400000" scaled="0"/>
                </a:gradFill>
                <a:latin typeface="Segoe UI Semibold"/>
                <a:ea typeface="Segoe UI" pitchFamily="34" charset="0"/>
                <a:cs typeface="Segoe UI" pitchFamily="34" charset="0"/>
              </a:rPr>
              <a:t>Public Preview H2 CY19</a:t>
            </a:r>
          </a:p>
        </p:txBody>
      </p:sp>
      <p:sp>
        <p:nvSpPr>
          <p:cNvPr id="6" name="Rectangle 5">
            <a:extLst>
              <a:ext uri="{FF2B5EF4-FFF2-40B4-BE49-F238E27FC236}">
                <a16:creationId xmlns:a16="http://schemas.microsoft.com/office/drawing/2014/main" id="{5B8BCA64-83FB-4308-9E73-383128442042}"/>
              </a:ext>
            </a:extLst>
          </p:cNvPr>
          <p:cNvSpPr/>
          <p:nvPr/>
        </p:nvSpPr>
        <p:spPr>
          <a:xfrm>
            <a:off x="8064286" y="962277"/>
            <a:ext cx="4099690" cy="4887966"/>
          </a:xfrm>
          <a:prstGeom prst="rect">
            <a:avLst/>
          </a:prstGeom>
        </p:spPr>
        <p:txBody>
          <a:bodyPr wrap="square">
            <a:spAutoFit/>
          </a:bodyPr>
          <a:lstStyle/>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Turn on/off auto-create statistics settings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ALTER DATABASE </a:t>
            </a:r>
            <a:r>
              <a:rPr lang="en-US" sz="1372">
                <a:solidFill>
                  <a:srgbClr val="494949"/>
                </a:solidFill>
                <a:latin typeface="Calibri" panose="020F0502020204030204" pitchFamily="34" charset="0"/>
                <a:cs typeface="Calibri" panose="020F0502020204030204" pitchFamily="34" charset="0"/>
              </a:rPr>
              <a:t>{</a:t>
            </a:r>
            <a:r>
              <a:rPr lang="en-US" sz="1372" err="1">
                <a:solidFill>
                  <a:srgbClr val="494949"/>
                </a:solidFill>
                <a:latin typeface="Calibri" panose="020F0502020204030204" pitchFamily="34" charset="0"/>
                <a:cs typeface="Calibri" panose="020F0502020204030204" pitchFamily="34" charset="0"/>
              </a:rPr>
              <a:t>database_name</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SET AUTO_CREATE_STATISTICS </a:t>
            </a:r>
            <a:r>
              <a:rPr lang="en-US" sz="1372">
                <a:solidFill>
                  <a:srgbClr val="494949"/>
                </a:solidFill>
                <a:latin typeface="Calibri" panose="020F0502020204030204" pitchFamily="34" charset="0"/>
                <a:cs typeface="Calibri" panose="020F0502020204030204" pitchFamily="34" charset="0"/>
              </a:rPr>
              <a:t>{ ON | OFF }</a:t>
            </a:r>
          </a:p>
          <a:p>
            <a:pPr defTabSz="914225">
              <a:spcAft>
                <a:spcPts val="600"/>
              </a:spcAft>
              <a:defRPr/>
            </a:pP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Turn on/off auto-update statistics settings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ALTER DATABASE </a:t>
            </a:r>
            <a:r>
              <a:rPr lang="en-US" sz="1372">
                <a:solidFill>
                  <a:srgbClr val="494949"/>
                </a:solidFill>
                <a:latin typeface="Calibri" panose="020F0502020204030204" pitchFamily="34" charset="0"/>
                <a:cs typeface="Calibri" panose="020F0502020204030204" pitchFamily="34" charset="0"/>
              </a:rPr>
              <a:t>{</a:t>
            </a:r>
            <a:r>
              <a:rPr lang="en-US" sz="1372" err="1">
                <a:solidFill>
                  <a:srgbClr val="494949"/>
                </a:solidFill>
                <a:latin typeface="Calibri" panose="020F0502020204030204" pitchFamily="34" charset="0"/>
                <a:cs typeface="Calibri" panose="020F0502020204030204" pitchFamily="34" charset="0"/>
              </a:rPr>
              <a:t>database_name</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SET AUTO_UPDATE_STATISTICS </a:t>
            </a:r>
            <a:r>
              <a:rPr lang="en-US" sz="1372">
                <a:solidFill>
                  <a:srgbClr val="494949"/>
                </a:solidFill>
                <a:latin typeface="Calibri" panose="020F0502020204030204" pitchFamily="34" charset="0"/>
                <a:cs typeface="Calibri" panose="020F0502020204030204" pitchFamily="34" charset="0"/>
              </a:rPr>
              <a:t>{ ON | OFF }</a:t>
            </a:r>
          </a:p>
          <a:p>
            <a:pPr defTabSz="914225">
              <a:spcAft>
                <a:spcPts val="600"/>
              </a:spcAft>
              <a:defRPr/>
            </a:pP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Configure synchronous/asynchronous update</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ALTER DATABASE </a:t>
            </a:r>
            <a:r>
              <a:rPr lang="en-US" sz="1372">
                <a:solidFill>
                  <a:srgbClr val="494949"/>
                </a:solidFill>
                <a:latin typeface="Calibri" panose="020F0502020204030204" pitchFamily="34" charset="0"/>
                <a:cs typeface="Calibri" panose="020F0502020204030204" pitchFamily="34" charset="0"/>
              </a:rPr>
              <a:t>{</a:t>
            </a:r>
            <a:r>
              <a:rPr lang="en-US" sz="1372" err="1">
                <a:solidFill>
                  <a:srgbClr val="494949"/>
                </a:solidFill>
                <a:latin typeface="Calibri" panose="020F0502020204030204" pitchFamily="34" charset="0"/>
                <a:cs typeface="Calibri" panose="020F0502020204030204" pitchFamily="34" charset="0"/>
              </a:rPr>
              <a:t>database_name</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SET AUTO_UPDATE_STATISTICS_ASYNC </a:t>
            </a:r>
            <a:r>
              <a:rPr lang="en-US" sz="1372">
                <a:solidFill>
                  <a:srgbClr val="494949"/>
                </a:solidFill>
                <a:latin typeface="Calibri" panose="020F0502020204030204" pitchFamily="34" charset="0"/>
                <a:cs typeface="Calibri" panose="020F0502020204030204" pitchFamily="34" charset="0"/>
              </a:rPr>
              <a:t>{ ON | OFF }</a:t>
            </a:r>
          </a:p>
          <a:p>
            <a:pPr defTabSz="914225">
              <a:spcAft>
                <a:spcPts val="600"/>
              </a:spcAft>
              <a:defRPr/>
            </a:pP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Check statistics settings for a database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SELECT 	</a:t>
            </a:r>
            <a:r>
              <a:rPr lang="en-US" sz="1372" err="1">
                <a:solidFill>
                  <a:srgbClr val="494949"/>
                </a:solidFill>
                <a:latin typeface="Calibri" panose="020F0502020204030204" pitchFamily="34" charset="0"/>
                <a:cs typeface="Calibri" panose="020F0502020204030204" pitchFamily="34" charset="0"/>
              </a:rPr>
              <a:t>is_auto_create_stats_on</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494949"/>
                </a:solidFill>
                <a:latin typeface="Calibri" panose="020F0502020204030204" pitchFamily="34" charset="0"/>
                <a:cs typeface="Calibri" panose="020F0502020204030204" pitchFamily="34" charset="0"/>
              </a:rPr>
              <a:t>	</a:t>
            </a:r>
            <a:r>
              <a:rPr lang="en-US" sz="1372" err="1">
                <a:solidFill>
                  <a:srgbClr val="494949"/>
                </a:solidFill>
                <a:latin typeface="Calibri" panose="020F0502020204030204" pitchFamily="34" charset="0"/>
                <a:cs typeface="Calibri" panose="020F0502020204030204" pitchFamily="34" charset="0"/>
              </a:rPr>
              <a:t>is_auto_update_stats_on</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494949"/>
                </a:solidFill>
                <a:latin typeface="Calibri" panose="020F0502020204030204" pitchFamily="34" charset="0"/>
                <a:cs typeface="Calibri" panose="020F0502020204030204" pitchFamily="34" charset="0"/>
              </a:rPr>
              <a:t>	</a:t>
            </a:r>
            <a:r>
              <a:rPr lang="en-US" sz="1372" err="1">
                <a:solidFill>
                  <a:srgbClr val="494949"/>
                </a:solidFill>
                <a:latin typeface="Calibri" panose="020F0502020204030204" pitchFamily="34" charset="0"/>
                <a:cs typeface="Calibri" panose="020F0502020204030204" pitchFamily="34" charset="0"/>
              </a:rPr>
              <a:t>is_auto_update_stats_async_on</a:t>
            </a: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FROM</a:t>
            </a:r>
            <a:r>
              <a:rPr lang="en-US" sz="1372">
                <a:solidFill>
                  <a:srgbClr val="494949"/>
                </a:solidFill>
                <a:latin typeface="Calibri" panose="020F0502020204030204" pitchFamily="34" charset="0"/>
                <a:cs typeface="Calibri" panose="020F0502020204030204" pitchFamily="34" charset="0"/>
              </a:rPr>
              <a:t>	</a:t>
            </a:r>
            <a:r>
              <a:rPr lang="en-US" sz="1372" err="1">
                <a:solidFill>
                  <a:srgbClr val="494949"/>
                </a:solidFill>
                <a:latin typeface="Calibri" panose="020F0502020204030204" pitchFamily="34" charset="0"/>
                <a:cs typeface="Calibri" panose="020F0502020204030204" pitchFamily="34" charset="0"/>
              </a:rPr>
              <a:t>sys.databases</a:t>
            </a:r>
            <a:endParaRPr lang="en-US" sz="1372">
              <a:solidFill>
                <a:srgbClr val="494949"/>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386892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Performance Anti-Patterns</a:t>
            </a:r>
          </a:p>
        </p:txBody>
      </p:sp>
    </p:spTree>
    <p:extLst>
      <p:ext uri="{BB962C8B-B14F-4D97-AF65-F5344CB8AC3E}">
        <p14:creationId xmlns:p14="http://schemas.microsoft.com/office/powerpoint/2010/main" val="64445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Too many partitions</a:t>
            </a:r>
          </a:p>
        </p:txBody>
      </p:sp>
      <p:sp>
        <p:nvSpPr>
          <p:cNvPr id="6" name="Text Placeholder 5">
            <a:extLst>
              <a:ext uri="{FF2B5EF4-FFF2-40B4-BE49-F238E27FC236}">
                <a16:creationId xmlns:a16="http://schemas.microsoft.com/office/drawing/2014/main" id="{ABF1CC3F-DD8F-4477-9B0C-0BAA2ABB6C07}"/>
              </a:ext>
            </a:extLst>
          </p:cNvPr>
          <p:cNvSpPr>
            <a:spLocks noGrp="1"/>
          </p:cNvSpPr>
          <p:nvPr>
            <p:ph type="body" sz="quarter" idx="10"/>
          </p:nvPr>
        </p:nvSpPr>
        <p:spPr>
          <a:xfrm>
            <a:off x="584201" y="2009661"/>
            <a:ext cx="11018520" cy="3807837"/>
          </a:xfrm>
        </p:spPr>
        <p:txBody>
          <a:bodyPr/>
          <a:lstStyle/>
          <a:p>
            <a:pPr marL="241254" marR="5079" indent="-229191">
              <a:lnSpc>
                <a:spcPts val="3029"/>
              </a:lnSpc>
              <a:spcBef>
                <a:spcPts val="470"/>
              </a:spcBef>
              <a:buFont typeface="Arial"/>
              <a:buChar char="•"/>
              <a:tabLst>
                <a:tab pos="241889" algn="l"/>
              </a:tabLst>
            </a:pPr>
            <a:r>
              <a:rPr lang="en-US" spc="-15">
                <a:latin typeface="+mn-lt"/>
                <a:cs typeface="Calibri"/>
              </a:rPr>
              <a:t>Partitions </a:t>
            </a:r>
            <a:r>
              <a:rPr lang="en-US" spc="-10">
                <a:latin typeface="+mn-lt"/>
                <a:cs typeface="Calibri"/>
              </a:rPr>
              <a:t>can </a:t>
            </a:r>
            <a:r>
              <a:rPr lang="en-US" spc="-5">
                <a:latin typeface="+mn-lt"/>
                <a:cs typeface="Calibri"/>
              </a:rPr>
              <a:t>be </a:t>
            </a:r>
            <a:r>
              <a:rPr lang="en-US" spc="-15">
                <a:latin typeface="+mn-lt"/>
                <a:cs typeface="Calibri"/>
              </a:rPr>
              <a:t>useful </a:t>
            </a:r>
            <a:r>
              <a:rPr lang="en-US" spc="-5">
                <a:latin typeface="+mn-lt"/>
                <a:cs typeface="Calibri"/>
              </a:rPr>
              <a:t>when </a:t>
            </a:r>
            <a:r>
              <a:rPr lang="en-US" spc="-15">
                <a:latin typeface="+mn-lt"/>
                <a:cs typeface="Calibri"/>
              </a:rPr>
              <a:t>maintaining current </a:t>
            </a:r>
            <a:r>
              <a:rPr lang="en-US" spc="-25">
                <a:latin typeface="+mn-lt"/>
                <a:cs typeface="Calibri"/>
              </a:rPr>
              <a:t>rows </a:t>
            </a:r>
            <a:r>
              <a:rPr lang="en-US" spc="-5">
                <a:latin typeface="+mn-lt"/>
                <a:cs typeface="Calibri"/>
              </a:rPr>
              <a:t>in </a:t>
            </a:r>
            <a:r>
              <a:rPr lang="en-US" spc="-10">
                <a:latin typeface="+mn-lt"/>
                <a:cs typeface="Calibri"/>
              </a:rPr>
              <a:t>very </a:t>
            </a:r>
            <a:r>
              <a:rPr lang="en-US" spc="-15">
                <a:latin typeface="+mn-lt"/>
                <a:cs typeface="Calibri"/>
              </a:rPr>
              <a:t>large  </a:t>
            </a:r>
            <a:r>
              <a:rPr lang="en-US" spc="-20">
                <a:latin typeface="+mn-lt"/>
                <a:cs typeface="Calibri"/>
              </a:rPr>
              <a:t>fact </a:t>
            </a:r>
            <a:r>
              <a:rPr lang="en-US" spc="-10">
                <a:latin typeface="+mn-lt"/>
                <a:cs typeface="Calibri"/>
              </a:rPr>
              <a:t>tables. </a:t>
            </a:r>
            <a:r>
              <a:rPr lang="en-US" spc="-15">
                <a:latin typeface="+mn-lt"/>
                <a:cs typeface="Calibri"/>
              </a:rPr>
              <a:t>Partition </a:t>
            </a:r>
            <a:r>
              <a:rPr lang="en-US" spc="-10">
                <a:latin typeface="+mn-lt"/>
                <a:cs typeface="Calibri"/>
              </a:rPr>
              <a:t>switching </a:t>
            </a:r>
            <a:r>
              <a:rPr lang="en-US" spc="-5">
                <a:latin typeface="+mn-lt"/>
                <a:cs typeface="Calibri"/>
              </a:rPr>
              <a:t>is a </a:t>
            </a:r>
            <a:r>
              <a:rPr lang="en-US" spc="-15">
                <a:latin typeface="+mn-lt"/>
                <a:cs typeface="Calibri"/>
              </a:rPr>
              <a:t>good alternative </a:t>
            </a:r>
            <a:r>
              <a:rPr lang="en-US" spc="-20">
                <a:latin typeface="+mn-lt"/>
                <a:cs typeface="Calibri"/>
              </a:rPr>
              <a:t>to </a:t>
            </a:r>
            <a:r>
              <a:rPr lang="en-US" spc="-5">
                <a:latin typeface="+mn-lt"/>
                <a:cs typeface="Calibri"/>
              </a:rPr>
              <a:t>full</a:t>
            </a:r>
            <a:r>
              <a:rPr lang="en-US" spc="204">
                <a:latin typeface="+mn-lt"/>
                <a:cs typeface="Calibri"/>
              </a:rPr>
              <a:t> </a:t>
            </a:r>
            <a:r>
              <a:rPr lang="en-US" spc="-55">
                <a:latin typeface="+mn-lt"/>
                <a:cs typeface="Calibri"/>
              </a:rPr>
              <a:t>CTAS</a:t>
            </a:r>
            <a:endParaRPr lang="en-US">
              <a:latin typeface="+mn-lt"/>
              <a:cs typeface="Calibri"/>
            </a:endParaRPr>
          </a:p>
          <a:p>
            <a:pPr>
              <a:spcBef>
                <a:spcPts val="15"/>
              </a:spcBef>
              <a:buFont typeface="Arial"/>
              <a:buChar char="•"/>
            </a:pPr>
            <a:endParaRPr lang="en-US" sz="3921">
              <a:latin typeface="+mn-lt"/>
              <a:cs typeface="Calibri"/>
            </a:endParaRPr>
          </a:p>
          <a:p>
            <a:pPr marL="241254" marR="321883" indent="-229191">
              <a:lnSpc>
                <a:spcPts val="3029"/>
              </a:lnSpc>
              <a:buFont typeface="Arial"/>
              <a:buChar char="•"/>
              <a:tabLst>
                <a:tab pos="241889" algn="l"/>
              </a:tabLst>
            </a:pPr>
            <a:r>
              <a:rPr lang="en-US" spc="-15">
                <a:latin typeface="+mn-lt"/>
                <a:cs typeface="Calibri"/>
              </a:rPr>
              <a:t>Partitioning </a:t>
            </a:r>
            <a:r>
              <a:rPr lang="en-US" spc="-5">
                <a:latin typeface="+mn-lt"/>
                <a:cs typeface="Calibri"/>
              </a:rPr>
              <a:t>CCIs </a:t>
            </a:r>
            <a:r>
              <a:rPr lang="en-US" spc="-10">
                <a:latin typeface="+mn-lt"/>
                <a:cs typeface="Calibri"/>
              </a:rPr>
              <a:t>is only useful </a:t>
            </a:r>
            <a:r>
              <a:rPr lang="en-US" spc="-5">
                <a:latin typeface="+mn-lt"/>
                <a:cs typeface="Calibri"/>
              </a:rPr>
              <a:t>when the </a:t>
            </a:r>
            <a:r>
              <a:rPr lang="en-US" spc="-25">
                <a:latin typeface="+mn-lt"/>
                <a:cs typeface="Calibri"/>
              </a:rPr>
              <a:t>row </a:t>
            </a:r>
            <a:r>
              <a:rPr lang="en-US" spc="-15">
                <a:latin typeface="+mn-lt"/>
                <a:cs typeface="Calibri"/>
              </a:rPr>
              <a:t>count </a:t>
            </a:r>
            <a:r>
              <a:rPr lang="en-US" spc="-5">
                <a:latin typeface="+mn-lt"/>
                <a:cs typeface="Calibri"/>
              </a:rPr>
              <a:t>is </a:t>
            </a:r>
            <a:r>
              <a:rPr lang="en-US" spc="-15">
                <a:latin typeface="+mn-lt"/>
                <a:cs typeface="Calibri"/>
              </a:rPr>
              <a:t>greater </a:t>
            </a:r>
            <a:r>
              <a:rPr lang="en-US" spc="-5">
                <a:latin typeface="+mn-lt"/>
                <a:cs typeface="Calibri"/>
              </a:rPr>
              <a:t>than  60million *</a:t>
            </a:r>
            <a:r>
              <a:rPr lang="en-US" spc="35">
                <a:latin typeface="+mn-lt"/>
                <a:cs typeface="Calibri"/>
              </a:rPr>
              <a:t> </a:t>
            </a:r>
            <a:r>
              <a:rPr lang="en-US" spc="-10">
                <a:latin typeface="+mn-lt"/>
                <a:cs typeface="Calibri"/>
              </a:rPr>
              <a:t>#partitions</a:t>
            </a:r>
            <a:endParaRPr lang="en-US">
              <a:latin typeface="+mn-lt"/>
              <a:cs typeface="Calibri"/>
            </a:endParaRPr>
          </a:p>
          <a:p>
            <a:pPr>
              <a:buFont typeface="Arial"/>
              <a:buChar char="•"/>
            </a:pPr>
            <a:endParaRPr lang="en-US" sz="3529">
              <a:latin typeface="+mn-lt"/>
              <a:cs typeface="Calibri"/>
            </a:endParaRPr>
          </a:p>
          <a:p>
            <a:pPr marL="241254" indent="-229191">
              <a:spcBef>
                <a:spcPts val="5"/>
              </a:spcBef>
              <a:buFont typeface="Arial"/>
              <a:buChar char="•"/>
              <a:tabLst>
                <a:tab pos="241889" algn="l"/>
              </a:tabLst>
            </a:pPr>
            <a:r>
              <a:rPr lang="en-US" spc="-5">
                <a:latin typeface="+mn-lt"/>
                <a:cs typeface="Calibri"/>
              </a:rPr>
              <a:t>In </a:t>
            </a:r>
            <a:r>
              <a:rPr lang="en-US" spc="-15">
                <a:latin typeface="+mn-lt"/>
                <a:cs typeface="Calibri"/>
              </a:rPr>
              <a:t>general, </a:t>
            </a:r>
            <a:r>
              <a:rPr lang="en-US" spc="-20">
                <a:latin typeface="+mn-lt"/>
                <a:cs typeface="Calibri"/>
              </a:rPr>
              <a:t>avoid </a:t>
            </a:r>
            <a:r>
              <a:rPr lang="en-US" spc="-10">
                <a:latin typeface="+mn-lt"/>
                <a:cs typeface="Calibri"/>
              </a:rPr>
              <a:t>partitions, particularly </a:t>
            </a:r>
            <a:r>
              <a:rPr lang="en-US" spc="-5">
                <a:latin typeface="+mn-lt"/>
                <a:cs typeface="Calibri"/>
              </a:rPr>
              <a:t>in</a:t>
            </a:r>
            <a:r>
              <a:rPr lang="en-US" spc="90">
                <a:latin typeface="+mn-lt"/>
                <a:cs typeface="Calibri"/>
              </a:rPr>
              <a:t> </a:t>
            </a:r>
            <a:r>
              <a:rPr lang="en-US" spc="-10">
                <a:latin typeface="+mn-lt"/>
                <a:cs typeface="Calibri"/>
              </a:rPr>
              <a:t>POCs</a:t>
            </a:r>
            <a:endParaRPr lang="en-US">
              <a:latin typeface="+mn-lt"/>
              <a:cs typeface="Calibri"/>
            </a:endParaRPr>
          </a:p>
          <a:p>
            <a:endParaRPr lang="en-US">
              <a:latin typeface="+mn-lt"/>
            </a:endParaRP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Views on Views</a:t>
            </a:r>
          </a:p>
        </p:txBody>
      </p:sp>
      <p:sp>
        <p:nvSpPr>
          <p:cNvPr id="6" name="Text Placeholder 5">
            <a:extLst>
              <a:ext uri="{FF2B5EF4-FFF2-40B4-BE49-F238E27FC236}">
                <a16:creationId xmlns:a16="http://schemas.microsoft.com/office/drawing/2014/main" id="{BDC7BE77-802A-4B43-B395-DC9CF4DE3906}"/>
              </a:ext>
            </a:extLst>
          </p:cNvPr>
          <p:cNvSpPr>
            <a:spLocks noGrp="1"/>
          </p:cNvSpPr>
          <p:nvPr>
            <p:ph type="body" sz="quarter" idx="10"/>
          </p:nvPr>
        </p:nvSpPr>
        <p:spPr>
          <a:xfrm>
            <a:off x="584201" y="1785554"/>
            <a:ext cx="11018520" cy="2326406"/>
          </a:xfrm>
        </p:spPr>
        <p:txBody>
          <a:bodyPr/>
          <a:lstStyle/>
          <a:p>
            <a:pPr marL="241254" marR="5079" indent="-229191">
              <a:lnSpc>
                <a:spcPts val="3029"/>
              </a:lnSpc>
              <a:spcBef>
                <a:spcPts val="470"/>
              </a:spcBef>
              <a:buFont typeface="Arial"/>
              <a:buChar char="•"/>
              <a:tabLst>
                <a:tab pos="241889" algn="l"/>
              </a:tabLst>
            </a:pPr>
            <a:r>
              <a:rPr lang="en-US" spc="-15" dirty="0">
                <a:latin typeface="Calibri"/>
                <a:cs typeface="Calibri"/>
              </a:rPr>
              <a:t>Views </a:t>
            </a:r>
            <a:r>
              <a:rPr lang="en-US" spc="-5" dirty="0">
                <a:latin typeface="Calibri"/>
                <a:cs typeface="Calibri"/>
              </a:rPr>
              <a:t>on </a:t>
            </a:r>
            <a:r>
              <a:rPr lang="en-US" spc="-15" dirty="0">
                <a:latin typeface="Calibri"/>
                <a:cs typeface="Calibri"/>
              </a:rPr>
              <a:t>Views </a:t>
            </a:r>
            <a:r>
              <a:rPr lang="en-US" spc="-5" dirty="0">
                <a:latin typeface="Calibri"/>
                <a:cs typeface="Calibri"/>
              </a:rPr>
              <a:t>will </a:t>
            </a:r>
            <a:r>
              <a:rPr lang="en-US" spc="-10" dirty="0">
                <a:latin typeface="Calibri"/>
                <a:cs typeface="Calibri"/>
              </a:rPr>
              <a:t>not support </a:t>
            </a:r>
            <a:r>
              <a:rPr lang="en-US" spc="-15" dirty="0">
                <a:latin typeface="Calibri"/>
                <a:cs typeface="Calibri"/>
              </a:rPr>
              <a:t>performance optimization </a:t>
            </a:r>
            <a:r>
              <a:rPr lang="en-US" spc="-10" dirty="0">
                <a:latin typeface="Calibri"/>
                <a:cs typeface="Calibri"/>
              </a:rPr>
              <a:t>using  </a:t>
            </a:r>
            <a:r>
              <a:rPr lang="en-US" spc="-15" dirty="0">
                <a:latin typeface="Calibri"/>
                <a:cs typeface="Calibri"/>
              </a:rPr>
              <a:t>Materialized Views (more</a:t>
            </a:r>
            <a:r>
              <a:rPr lang="en-US" spc="20" dirty="0">
                <a:latin typeface="Calibri"/>
                <a:cs typeface="Calibri"/>
              </a:rPr>
              <a:t> </a:t>
            </a:r>
            <a:r>
              <a:rPr lang="en-US" spc="-15" dirty="0">
                <a:latin typeface="Calibri"/>
                <a:cs typeface="Calibri"/>
              </a:rPr>
              <a:t>later)</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indent="-229191">
              <a:buFont typeface="Arial"/>
              <a:buChar char="•"/>
              <a:tabLst>
                <a:tab pos="241889" algn="l"/>
              </a:tabLst>
            </a:pPr>
            <a:r>
              <a:rPr lang="en-US" spc="-15" dirty="0">
                <a:latin typeface="Calibri"/>
                <a:cs typeface="Calibri"/>
              </a:rPr>
              <a:t>Views </a:t>
            </a:r>
            <a:r>
              <a:rPr lang="en-US" spc="-5" dirty="0">
                <a:latin typeface="Calibri"/>
                <a:cs typeface="Calibri"/>
              </a:rPr>
              <a:t>cannot be</a:t>
            </a:r>
            <a:r>
              <a:rPr lang="en-US" spc="25" dirty="0">
                <a:latin typeface="Calibri"/>
                <a:cs typeface="Calibri"/>
              </a:rPr>
              <a:t> </a:t>
            </a:r>
            <a:r>
              <a:rPr lang="en-US" spc="-15" dirty="0">
                <a:latin typeface="Calibri"/>
                <a:cs typeface="Calibri"/>
              </a:rPr>
              <a:t>distributed</a:t>
            </a:r>
            <a:endParaRPr lang="en-US" dirty="0">
              <a:latin typeface="Calibri"/>
              <a:cs typeface="Calibri"/>
            </a:endParaRPr>
          </a:p>
          <a:p>
            <a:endParaRPr lang="en-US" dirty="0"/>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236909998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4091816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a:cs typeface="Segoe UI"/>
              </a:rPr>
              <a:t>Hands-On Build Activity: </a:t>
            </a:r>
            <a:br>
              <a:rPr lang="en-US">
                <a:cs typeface="Segoe UI"/>
              </a:rPr>
            </a:br>
            <a:r>
              <a:rPr lang="en-US">
                <a:cs typeface="Segoe UI"/>
              </a:rPr>
              <a:t>Data Warehouse Optimization Part 1</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163669"/>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optimize Data Warehouse query performance within deployed Azure Synapse Analytics solutions</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optimizing your customer’s data after you have completed your data ingestion.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86289"/>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9760AEC5-2C99-41A1-9ADC-1E00393284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76094541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
        <p:nvSpPr>
          <p:cNvPr id="26" name="Rectangle 25">
            <a:extLst>
              <a:ext uri="{FF2B5EF4-FFF2-40B4-BE49-F238E27FC236}">
                <a16:creationId xmlns:a16="http://schemas.microsoft.com/office/drawing/2014/main" id="{38A7A29B-3A5C-4450-BA68-A8FB3ED4F80A}"/>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6">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03: Data Warehouse Optimization</a:t>
            </a:r>
          </a:p>
          <a:p>
            <a:r>
              <a:rPr lang="en-US" sz="1400" dirty="0">
                <a:solidFill>
                  <a:schemeClr val="tx2"/>
                </a:solidFill>
                <a:cs typeface="Segoe UI" pitchFamily="34" charset="0"/>
              </a:rPr>
              <a:t>https://github.com/solliancenet/data-ai-technical-bootcamp/</a:t>
            </a:r>
          </a:p>
        </p:txBody>
      </p:sp>
      <p:sp>
        <p:nvSpPr>
          <p:cNvPr id="28" name="Rectangle 27">
            <a:extLst>
              <a:ext uri="{FF2B5EF4-FFF2-40B4-BE49-F238E27FC236}">
                <a16:creationId xmlns:a16="http://schemas.microsoft.com/office/drawing/2014/main" id="{5D329CEF-E483-4BA5-8E50-3CC934063ACB}"/>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6734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288B220-6A10-44BB-BC70-E8ADF28EDF54}"/>
              </a:ext>
            </a:extLst>
          </p:cNvPr>
          <p:cNvSpPr>
            <a:spLocks noGrp="1"/>
          </p:cNvSpPr>
          <p:nvPr>
            <p:ph type="title"/>
          </p:nvPr>
        </p:nvSpPr>
        <p:spPr>
          <a:xfrm>
            <a:off x="352425" y="1561005"/>
            <a:ext cx="5295900" cy="2443983"/>
          </a:xfrm>
        </p:spPr>
        <p:txBody>
          <a:bodyPr/>
          <a:lstStyle/>
          <a:p>
            <a:r>
              <a:rPr lang="en-US" sz="1765" b="1">
                <a:solidFill>
                  <a:schemeClr val="tx1"/>
                </a:solidFill>
                <a:latin typeface="Segoe UI"/>
                <a:ea typeface="+mj-lt"/>
                <a:cs typeface="+mj-lt"/>
              </a:rPr>
              <a:t>Objective: </a:t>
            </a:r>
            <a:r>
              <a:rPr lang="en-US" sz="1765">
                <a:solidFill>
                  <a:schemeClr val="tx1"/>
                </a:solidFill>
                <a:latin typeface="+mn-lt"/>
                <a:ea typeface="+mn-lt"/>
                <a:cs typeface="+mn-lt"/>
              </a:rPr>
              <a:t>As a result of attending this, attendees will better be able to implement optimization strategizes for the data warehouse using SQL based approached in Azure Synapse Analytics.</a:t>
            </a:r>
          </a:p>
          <a:p>
            <a:endParaRPr lang="en-US" sz="1765">
              <a:solidFill>
                <a:schemeClr val="tx1"/>
              </a:solidFill>
              <a:latin typeface="Segoe UI"/>
              <a:ea typeface="+mj-lt"/>
              <a:cs typeface="Segoe UI Semibold"/>
            </a:endParaRPr>
          </a:p>
          <a:p>
            <a:br>
              <a:rPr lang="en-US" b="1">
                <a:ea typeface="+mj-lt"/>
                <a:cs typeface="+mj-lt"/>
              </a:rPr>
            </a:br>
            <a:endParaRPr lang="en-US"/>
          </a:p>
        </p:txBody>
      </p:sp>
      <p:sp>
        <p:nvSpPr>
          <p:cNvPr id="2" name="TextBox 1">
            <a:extLst>
              <a:ext uri="{FF2B5EF4-FFF2-40B4-BE49-F238E27FC236}">
                <a16:creationId xmlns:a16="http://schemas.microsoft.com/office/drawing/2014/main" id="{D7605AB8-D3EE-4E7F-8DDB-52B1DF6FAC8B}"/>
              </a:ext>
            </a:extLst>
          </p:cNvPr>
          <p:cNvSpPr txBox="1"/>
          <p:nvPr/>
        </p:nvSpPr>
        <p:spPr>
          <a:xfrm>
            <a:off x="351560" y="3060535"/>
            <a:ext cx="5297495" cy="23229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lvl="1"/>
            <a:r>
              <a:rPr lang="en-US" sz="1400" b="1">
                <a:gradFill>
                  <a:gsLst>
                    <a:gs pos="2917">
                      <a:schemeClr val="tx1"/>
                    </a:gs>
                    <a:gs pos="30000">
                      <a:schemeClr val="tx1"/>
                    </a:gs>
                  </a:gsLst>
                  <a:lin ang="5400000" scaled="0"/>
                </a:gradFill>
                <a:cs typeface="Segoe UI"/>
              </a:rPr>
              <a:t>What you will be doing: </a:t>
            </a:r>
            <a:r>
              <a:rPr lang="en-US" sz="1400" b="1">
                <a:ea typeface="+mn-lt"/>
                <a:cs typeface="+mn-lt"/>
              </a:rPr>
              <a:t>Within your breakout group in Teams</a:t>
            </a:r>
            <a:r>
              <a:rPr lang="en-US" sz="1400">
                <a:ea typeface="+mn-lt"/>
                <a:cs typeface="+mn-lt"/>
              </a:rPr>
              <a:t>, you will collaborate with your peers to review challenges and decide on how to address them. </a:t>
            </a:r>
            <a:r>
              <a:rPr lang="en-US" sz="1400" b="1">
                <a:ea typeface="+mn-lt"/>
                <a:cs typeface="+mn-lt"/>
              </a:rPr>
              <a:t>Working within a shared labs environment (one lab environment per cohort)</a:t>
            </a:r>
            <a:r>
              <a:rPr lang="en-US" sz="1400">
                <a:ea typeface="+mn-lt"/>
                <a:cs typeface="+mn-lt"/>
              </a:rPr>
              <a:t>, </a:t>
            </a:r>
            <a:r>
              <a:rPr lang="en-US" sz="1400" b="1">
                <a:ea typeface="+mn-lt"/>
                <a:cs typeface="+mn-lt"/>
              </a:rPr>
              <a:t>you will complete the challenges using Azure Synapse Analytics Studio</a:t>
            </a:r>
            <a:r>
              <a:rPr lang="en-US" sz="1400">
                <a:ea typeface="+mn-lt"/>
                <a:cs typeface="+mn-lt"/>
              </a:rPr>
              <a:t>. The challenges cover table and index configuration and query performance optimization.</a:t>
            </a:r>
            <a:endParaRPr lang="en-US" sz="1400"/>
          </a:p>
          <a:p>
            <a:pPr marL="456908" lvl="1"/>
            <a:endParaRPr lang="en-US" sz="1765">
              <a:cs typeface="Segoe UI"/>
            </a:endParaRPr>
          </a:p>
          <a:p>
            <a:pPr marL="0" lvl="1"/>
            <a:endParaRPr lang="en-US" sz="1765">
              <a:gradFill>
                <a:gsLst>
                  <a:gs pos="2917">
                    <a:schemeClr val="tx1"/>
                  </a:gs>
                  <a:gs pos="30000">
                    <a:schemeClr val="tx1"/>
                  </a:gs>
                </a:gsLst>
                <a:lin ang="5400000" scaled="0"/>
              </a:gradFill>
              <a:cs typeface="Segoe UI"/>
            </a:endParaRPr>
          </a:p>
          <a:p>
            <a:endParaRPr lang="en-US" sz="1765" b="1">
              <a:cs typeface="Segoe UI"/>
            </a:endParaRPr>
          </a:p>
        </p:txBody>
      </p:sp>
      <p:sp>
        <p:nvSpPr>
          <p:cNvPr id="3" name="TextBox 2">
            <a:extLst>
              <a:ext uri="{FF2B5EF4-FFF2-40B4-BE49-F238E27FC236}">
                <a16:creationId xmlns:a16="http://schemas.microsoft.com/office/drawing/2014/main" id="{8622133A-C979-4C61-AE8E-ECF2F6C23033}"/>
              </a:ext>
            </a:extLst>
          </p:cNvPr>
          <p:cNvSpPr txBox="1"/>
          <p:nvPr/>
        </p:nvSpPr>
        <p:spPr>
          <a:xfrm>
            <a:off x="352425" y="277296"/>
            <a:ext cx="6094005" cy="84483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745" b="1">
                <a:solidFill>
                  <a:schemeClr val="tx2">
                    <a:lumMod val="75000"/>
                  </a:schemeClr>
                </a:solidFill>
                <a:latin typeface="Segoe UI Semibold"/>
                <a:cs typeface="Segoe UI Semibold"/>
              </a:rPr>
              <a:t>Breakout Activity: </a:t>
            </a:r>
            <a:r>
              <a:rPr lang="en-US" sz="2745" b="1">
                <a:solidFill>
                  <a:schemeClr val="tx2">
                    <a:lumMod val="75000"/>
                  </a:schemeClr>
                </a:solidFill>
                <a:latin typeface="Segoe UI Semibold"/>
                <a:ea typeface="+mn-lt"/>
                <a:cs typeface="+mn-lt"/>
              </a:rPr>
              <a:t>Data Warehouse Optimization</a:t>
            </a:r>
            <a:endParaRPr lang="en-US" sz="2745" b="1">
              <a:solidFill>
                <a:schemeClr val="tx2">
                  <a:lumMod val="75000"/>
                </a:schemeClr>
              </a:solidFill>
              <a:latin typeface="Segoe UI Semibold"/>
              <a:cs typeface="Segoe UI"/>
            </a:endParaRPr>
          </a:p>
        </p:txBody>
      </p:sp>
      <p:sp>
        <p:nvSpPr>
          <p:cNvPr id="6" name="TextBox 5">
            <a:extLst>
              <a:ext uri="{FF2B5EF4-FFF2-40B4-BE49-F238E27FC236}">
                <a16:creationId xmlns:a16="http://schemas.microsoft.com/office/drawing/2014/main" id="{2ACF4C82-A17D-4596-A71D-761A1CEB0D4E}"/>
              </a:ext>
            </a:extLst>
          </p:cNvPr>
          <p:cNvSpPr txBox="1"/>
          <p:nvPr/>
        </p:nvSpPr>
        <p:spPr>
          <a:xfrm>
            <a:off x="550880" y="5924032"/>
            <a:ext cx="5697093"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400" b="1">
                <a:gradFill>
                  <a:gsLst>
                    <a:gs pos="2917">
                      <a:schemeClr val="tx1"/>
                    </a:gs>
                    <a:gs pos="30000">
                      <a:schemeClr val="tx1"/>
                    </a:gs>
                  </a:gsLst>
                  <a:lin ang="5400000" scaled="0"/>
                </a:gradFill>
                <a:cs typeface="Segoe UI"/>
              </a:rPr>
              <a:t>Total Activity Time: 30 minutes</a:t>
            </a:r>
            <a:endParaRPr lang="en-US" sz="1400"/>
          </a:p>
        </p:txBody>
      </p:sp>
      <p:pic>
        <p:nvPicPr>
          <p:cNvPr id="12" name="Picture 11" descr="A group of people sitting at a desk in front of a window&#10;&#10;Description generated with very high confidence">
            <a:extLst>
              <a:ext uri="{FF2B5EF4-FFF2-40B4-BE49-F238E27FC236}">
                <a16:creationId xmlns:a16="http://schemas.microsoft.com/office/drawing/2014/main" id="{A9B12A17-0A1E-4F99-B12B-62E83151FE0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7707" t="-4" r="12406" b="5"/>
          <a:stretch/>
        </p:blipFill>
        <p:spPr>
          <a:xfrm>
            <a:off x="7135940" y="497"/>
            <a:ext cx="5124874" cy="6857018"/>
          </a:xfrm>
          <a:prstGeom prst="rect">
            <a:avLst/>
          </a:prstGeom>
          <a:noFill/>
        </p:spPr>
      </p:pic>
      <p:pic>
        <p:nvPicPr>
          <p:cNvPr id="14" name="Picture 13" descr="A person sitting at a table&#10;&#10;Description generated with very high confidence">
            <a:extLst>
              <a:ext uri="{FF2B5EF4-FFF2-40B4-BE49-F238E27FC236}">
                <a16:creationId xmlns:a16="http://schemas.microsoft.com/office/drawing/2014/main" id="{F1806504-3785-45B0-8816-3BE4BB4B087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86295" y="487"/>
            <a:ext cx="6096000" cy="6857027"/>
          </a:xfrm>
          <a:prstGeom prst="rect">
            <a:avLst/>
          </a:prstGeom>
        </p:spPr>
      </p:pic>
    </p:spTree>
    <p:extLst>
      <p:ext uri="{BB962C8B-B14F-4D97-AF65-F5344CB8AC3E}">
        <p14:creationId xmlns:p14="http://schemas.microsoft.com/office/powerpoint/2010/main" val="37485435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785554"/>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Table design</a:t>
            </a:r>
          </a:p>
          <a:p>
            <a:pPr marL="281677" lvl="1" indent="0">
              <a:buNone/>
            </a:pPr>
            <a:r>
              <a:rPr lang="en-US" sz="1765" dirty="0">
                <a:solidFill>
                  <a:schemeClr val="tx1"/>
                </a:solidFill>
              </a:rPr>
              <a:t>Distributions and partitions.</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046798"/>
            <a:ext cx="433639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SQL Capabilities</a:t>
            </a:r>
          </a:p>
          <a:p>
            <a:pPr marL="281677" lvl="1" indent="0">
              <a:buNone/>
            </a:pPr>
            <a:r>
              <a:rPr lang="en-US" sz="1765" dirty="0">
                <a:solidFill>
                  <a:schemeClr val="tx1"/>
                </a:solidFill>
              </a:rPr>
              <a:t>Windowing, approximate count, group by and JSON support.</a:t>
            </a:r>
          </a:p>
          <a:p>
            <a:pPr marL="0" indent="0">
              <a:buNone/>
            </a:pPr>
            <a:endParaRPr lang="en-US" sz="1961"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87310" y="4308041"/>
            <a:ext cx="474498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3</a:t>
            </a:r>
            <a:r>
              <a:rPr lang="en-US" sz="1961" b="1" dirty="0"/>
              <a:t>  Performance Patterns</a:t>
            </a:r>
          </a:p>
          <a:p>
            <a:pPr marL="281677" lvl="1" indent="0">
              <a:buNone/>
            </a:pPr>
            <a:r>
              <a:rPr lang="en-US" sz="1765" dirty="0">
                <a:solidFill>
                  <a:schemeClr val="tx1"/>
                </a:solidFill>
              </a:rPr>
              <a:t>Best practice patterns for performance.</a:t>
            </a:r>
          </a:p>
          <a:p>
            <a:pPr marL="0" indent="0">
              <a:buNone/>
            </a:pP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801768" y="5569285"/>
            <a:ext cx="4058208"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4</a:t>
            </a:r>
            <a:r>
              <a:rPr lang="en-US" sz="1961" b="1" dirty="0"/>
              <a:t>  Perf Anti-Patterns</a:t>
            </a:r>
          </a:p>
          <a:p>
            <a:pPr marL="281677" lvl="1" indent="0">
              <a:buNone/>
            </a:pPr>
            <a:r>
              <a:rPr lang="en-US" sz="1765" dirty="0">
                <a:solidFill>
                  <a:schemeClr val="tx1"/>
                </a:solidFill>
              </a:rPr>
              <a:t>Counterexamples that negatively impact performance.</a:t>
            </a:r>
          </a:p>
          <a:p>
            <a:pPr marL="0" indent="0">
              <a:buNone/>
            </a:pP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04098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DW Optimization Part 2</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 </a:t>
            </a:r>
          </a:p>
          <a:p>
            <a:r>
              <a:rPr lang="en-US" dirty="0"/>
              <a:t>Zoiner Tejada</a:t>
            </a:r>
          </a:p>
          <a:p>
            <a:endParaRPr lang="en-US" dirty="0"/>
          </a:p>
        </p:txBody>
      </p:sp>
    </p:spTree>
    <p:custDataLst>
      <p:tags r:id="rId1"/>
    </p:custDataLst>
    <p:extLst>
      <p:ext uri="{BB962C8B-B14F-4D97-AF65-F5344CB8AC3E}">
        <p14:creationId xmlns:p14="http://schemas.microsoft.com/office/powerpoint/2010/main" val="354519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How many indexing methods are there for a Synapse table?</a:t>
            </a:r>
          </a:p>
          <a:p>
            <a:endParaRPr lang="en-US" dirty="0"/>
          </a:p>
          <a:p>
            <a:r>
              <a:rPr lang="en-US" dirty="0"/>
              <a:t>Can you name them all?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99485174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442606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1</a:t>
            </a:r>
            <a:r>
              <a:rPr lang="en-US" sz="1961" b="1"/>
              <a:t>  Performance Patterns </a:t>
            </a:r>
          </a:p>
          <a:p>
            <a:pPr marL="281677" lvl="1" indent="0">
              <a:buNone/>
            </a:pPr>
            <a:r>
              <a:rPr lang="en-US" sz="1765">
                <a:solidFill>
                  <a:schemeClr val="tx1"/>
                </a:solidFill>
              </a:rPr>
              <a:t>Result set caching and materialized views.</a:t>
            </a:r>
          </a:p>
          <a:p>
            <a:pPr marL="0" indent="0">
              <a:buNone/>
            </a:pPr>
            <a:endParaRPr lang="en-US" sz="1961"/>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111065"/>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Index design</a:t>
            </a:r>
          </a:p>
          <a:p>
            <a:pPr marL="281677" lvl="1" indent="0">
              <a:buNone/>
            </a:pPr>
            <a:r>
              <a:rPr lang="en-US" sz="1765">
                <a:solidFill>
                  <a:schemeClr val="tx1"/>
                </a:solidFill>
              </a:rPr>
              <a:t>Clustered </a:t>
            </a:r>
            <a:r>
              <a:rPr lang="en-US" sz="1765" err="1">
                <a:solidFill>
                  <a:schemeClr val="tx1"/>
                </a:solidFill>
              </a:rPr>
              <a:t>columnstore</a:t>
            </a:r>
            <a:r>
              <a:rPr lang="en-US" sz="1765">
                <a:solidFill>
                  <a:schemeClr val="tx1"/>
                </a:solidFill>
              </a:rPr>
              <a:t> index and ordered variant, clustered index, heap and non-clustered index.</a:t>
            </a:r>
          </a:p>
          <a:p>
            <a:pPr marL="0" indent="0">
              <a:buNone/>
            </a:pPr>
            <a:endParaRPr lang="en-US" sz="1961"/>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903449"/>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3</a:t>
            </a:r>
            <a:r>
              <a:rPr lang="en-US" sz="1961" b="1"/>
              <a:t>  Perf Anti-Patterns</a:t>
            </a:r>
          </a:p>
          <a:p>
            <a:pPr marL="281677" lvl="1" indent="0">
              <a:buNone/>
            </a:pPr>
            <a:r>
              <a:rPr lang="en-US" sz="1765">
                <a:solidFill>
                  <a:schemeClr val="tx1"/>
                </a:solidFill>
              </a:rPr>
              <a:t>Approaches the impede or limit performance.</a:t>
            </a:r>
          </a:p>
          <a:p>
            <a:pPr marL="0" indent="0">
              <a:buNone/>
            </a:pP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92248822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Patterns</a:t>
            </a:r>
          </a:p>
        </p:txBody>
      </p:sp>
    </p:spTree>
    <p:extLst>
      <p:ext uri="{BB962C8B-B14F-4D97-AF65-F5344CB8AC3E}">
        <p14:creationId xmlns:p14="http://schemas.microsoft.com/office/powerpoint/2010/main" val="290033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845983"/>
            <a:ext cx="11651870" cy="3877624"/>
          </a:xfrm>
        </p:spPr>
        <p:txBody>
          <a:bodyPr/>
          <a:lstStyle/>
          <a:p>
            <a:pPr>
              <a:lnSpc>
                <a:spcPct val="100000"/>
              </a:lnSpc>
            </a:pPr>
            <a:r>
              <a:rPr lang="en-US" sz="2800">
                <a:latin typeface="+mn-lt"/>
              </a:rPr>
              <a:t>Use result-set caching to improve query performance when the same queries are executed repeatedly against mainly static data. </a:t>
            </a:r>
          </a:p>
          <a:p>
            <a:pPr>
              <a:lnSpc>
                <a:spcPct val="100000"/>
              </a:lnSpc>
            </a:pPr>
            <a:endParaRPr lang="en-US" sz="2800">
              <a:latin typeface="+mn-lt"/>
            </a:endParaRPr>
          </a:p>
          <a:p>
            <a:pPr>
              <a:lnSpc>
                <a:spcPct val="100000"/>
              </a:lnSpc>
            </a:pPr>
            <a:r>
              <a:rPr lang="en-US" sz="2800">
                <a:latin typeface="+mn-lt"/>
              </a:rPr>
              <a:t>Result-set cache is invalidated and refreshed when underlying table data changes or the query code changes</a:t>
            </a:r>
          </a:p>
          <a:p>
            <a:pPr>
              <a:lnSpc>
                <a:spcPct val="100000"/>
              </a:lnSpc>
            </a:pPr>
            <a:endParaRPr lang="en-US" sz="2800">
              <a:latin typeface="+mn-lt"/>
            </a:endParaRPr>
          </a:p>
          <a:p>
            <a:pPr>
              <a:lnSpc>
                <a:spcPct val="100000"/>
              </a:lnSpc>
            </a:pPr>
            <a:r>
              <a:rPr lang="en-US" sz="2800">
                <a:latin typeface="+mn-lt"/>
              </a:rPr>
              <a:t>Result-set cache persists when SQL Pool is paused and resumed.</a:t>
            </a: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Result set caching motivated</a:t>
            </a:r>
          </a:p>
        </p:txBody>
      </p:sp>
    </p:spTree>
    <p:extLst>
      <p:ext uri="{BB962C8B-B14F-4D97-AF65-F5344CB8AC3E}">
        <p14:creationId xmlns:p14="http://schemas.microsoft.com/office/powerpoint/2010/main" val="407705093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9765" y="1120900"/>
            <a:ext cx="6446725" cy="6020132"/>
          </a:xfrm>
        </p:spPr>
        <p:txBody>
          <a:bodyPr/>
          <a:lstStyle/>
          <a:p>
            <a:r>
              <a:rPr lang="en-US" sz="1961">
                <a:solidFill>
                  <a:schemeClr val="tx2"/>
                </a:solidFill>
              </a:rPr>
              <a:t>Overview</a:t>
            </a:r>
          </a:p>
          <a:p>
            <a:pPr>
              <a:lnSpc>
                <a:spcPct val="100000"/>
              </a:lnSpc>
            </a:pPr>
            <a:r>
              <a:rPr lang="en-US" sz="1765">
                <a:latin typeface="+mn-lt"/>
              </a:rPr>
              <a:t>Cache the results of a query in SQL pool storage. This enables interactive response times for repetitive queries against tables with infrequent data changes.</a:t>
            </a:r>
          </a:p>
          <a:p>
            <a:pPr>
              <a:lnSpc>
                <a:spcPct val="100000"/>
              </a:lnSpc>
            </a:pPr>
            <a:r>
              <a:rPr lang="en-US" sz="1765">
                <a:latin typeface="+mn-lt"/>
              </a:rPr>
              <a:t>The result-set cache persists even if SQL pool is paused and resumed later. </a:t>
            </a:r>
          </a:p>
          <a:p>
            <a:pPr>
              <a:lnSpc>
                <a:spcPct val="100000"/>
              </a:lnSpc>
            </a:pPr>
            <a:r>
              <a:rPr lang="en-US" sz="1765">
                <a:latin typeface="+mn-lt"/>
              </a:rPr>
              <a:t>Query cache is invalidated and refreshed when underlying table data or query code changes.</a:t>
            </a:r>
          </a:p>
          <a:p>
            <a:pPr>
              <a:lnSpc>
                <a:spcPct val="100000"/>
              </a:lnSpc>
            </a:pPr>
            <a:r>
              <a:rPr lang="en-US" sz="1765">
                <a:latin typeface="+mn-lt"/>
              </a:rPr>
              <a:t>Result cache is evicted regularly based on a time-aware least recently used algorithm (TLRU). </a:t>
            </a:r>
          </a:p>
          <a:p>
            <a:pPr>
              <a:spcBef>
                <a:spcPts val="600"/>
              </a:spcBef>
            </a:pPr>
            <a:endParaRPr lang="en-US" sz="1765">
              <a:latin typeface="+mn-lt"/>
            </a:endParaRPr>
          </a:p>
          <a:p>
            <a:pPr>
              <a:spcBef>
                <a:spcPts val="600"/>
              </a:spcBef>
            </a:pPr>
            <a:r>
              <a:rPr lang="en-US" sz="1961">
                <a:solidFill>
                  <a:schemeClr val="tx2"/>
                </a:solidFill>
              </a:rPr>
              <a:t>Benefits</a:t>
            </a:r>
          </a:p>
          <a:p>
            <a:pPr marL="280121" indent="-280121">
              <a:lnSpc>
                <a:spcPct val="100000"/>
              </a:lnSpc>
              <a:buFont typeface="Arial" panose="020B0604020202020204" pitchFamily="34" charset="0"/>
              <a:buChar char="•"/>
            </a:pPr>
            <a:r>
              <a:rPr lang="en-US" sz="1765">
                <a:latin typeface="+mn-lt"/>
              </a:rPr>
              <a:t>Enhances performance when same result is requested repetitively</a:t>
            </a:r>
          </a:p>
          <a:p>
            <a:pPr marL="280121" indent="-280121">
              <a:lnSpc>
                <a:spcPct val="100000"/>
              </a:lnSpc>
              <a:buFont typeface="Arial" panose="020B0604020202020204" pitchFamily="34" charset="0"/>
              <a:buChar char="•"/>
            </a:pPr>
            <a:r>
              <a:rPr lang="en-US" sz="1765">
                <a:latin typeface="+mn-lt"/>
              </a:rPr>
              <a:t>Reduced load on server for repeated queries</a:t>
            </a:r>
          </a:p>
          <a:p>
            <a:pPr marL="280121" indent="-280121">
              <a:lnSpc>
                <a:spcPct val="100000"/>
              </a:lnSpc>
              <a:buFont typeface="Arial" panose="020B0604020202020204" pitchFamily="34" charset="0"/>
              <a:buChar char="•"/>
            </a:pPr>
            <a:r>
              <a:rPr lang="en-US" sz="1765">
                <a:latin typeface="+mn-lt"/>
              </a:rPr>
              <a:t>Offers monitoring of query execution with a result cache hit or miss</a:t>
            </a:r>
          </a:p>
          <a:p>
            <a:pPr>
              <a:spcBef>
                <a:spcPts val="600"/>
              </a:spcBef>
            </a:pPr>
            <a:endParaRPr lang="en-US" sz="1765">
              <a:latin typeface="+mn-lt"/>
            </a:endParaRP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Result-set caching</a:t>
            </a:r>
          </a:p>
        </p:txBody>
      </p:sp>
      <p:sp>
        <p:nvSpPr>
          <p:cNvPr id="9" name="Rectangle 8">
            <a:extLst>
              <a:ext uri="{FF2B5EF4-FFF2-40B4-BE49-F238E27FC236}">
                <a16:creationId xmlns:a16="http://schemas.microsoft.com/office/drawing/2014/main" id="{660A19E2-2191-462A-818B-B5638294454C}"/>
              </a:ext>
            </a:extLst>
          </p:cNvPr>
          <p:cNvSpPr/>
          <p:nvPr/>
        </p:nvSpPr>
        <p:spPr>
          <a:xfrm>
            <a:off x="7647752" y="1120900"/>
            <a:ext cx="4228141" cy="4948312"/>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Must be run on the MASTER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ALTER DATABASE </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a:t>
            </a:r>
            <a:r>
              <a:rPr lang="en-US" sz="1372" kern="0">
                <a:solidFill>
                  <a:srgbClr val="000000"/>
                </a:solidFill>
                <a:latin typeface="Calibri" panose="020F0502020204030204" pitchFamily="34" charset="0"/>
                <a:cs typeface="Calibri" panose="020F0502020204030204" pitchFamily="34" charset="0"/>
              </a:rPr>
              <a:t> { ON | OFF }</a:t>
            </a:r>
          </a:p>
          <a:p>
            <a:pPr defTabSz="914225">
              <a:defRPr/>
            </a:pPr>
            <a:endParaRPr lang="en-US" sz="1372" kern="0">
              <a:solidFill>
                <a:srgbClr val="008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client session  </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 </a:t>
            </a:r>
            <a:r>
              <a:rPr lang="en-US" sz="1372" kern="0">
                <a:solidFill>
                  <a:srgbClr val="000000"/>
                </a:solidFill>
                <a:latin typeface="Calibri" panose="020F0502020204030204" pitchFamily="34" charset="0"/>
                <a:cs typeface="Calibri" panose="020F0502020204030204" pitchFamily="34" charset="0"/>
              </a:rPr>
              <a:t>{ON | OFF}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Check result-set caching setting for a database</a:t>
            </a:r>
          </a:p>
          <a:p>
            <a:pPr lvl="0">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err="1">
                <a:solidFill>
                  <a:srgbClr val="000000"/>
                </a:solidFill>
                <a:latin typeface="Calibri" panose="020F0502020204030204" pitchFamily="34" charset="0"/>
                <a:cs typeface="Calibri" panose="020F0502020204030204" pitchFamily="34" charset="0"/>
              </a:rPr>
              <a:t>is_result_set_caching_on</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sys.databases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name = {</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Return all query requests with cache hits</a:t>
            </a:r>
          </a:p>
          <a:p>
            <a:pPr defTabSz="914225">
              <a:defRPr/>
            </a:pPr>
            <a:r>
              <a:rPr lang="en-US" sz="1372" kern="0">
                <a:solidFill>
                  <a:srgbClr val="008000"/>
                </a:solidFill>
                <a:latin typeface="Calibri" panose="020F0502020204030204" pitchFamily="34" charset="0"/>
                <a:cs typeface="Calibri" panose="020F0502020204030204" pitchFamily="34" charset="0"/>
              </a:rPr>
              <a:t>-- Run on target data warehouse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a:solidFill>
                  <a:srgbClr val="000000"/>
                </a:solidFill>
                <a:latin typeface="Calibri" panose="020F0502020204030204" pitchFamily="34" charset="0"/>
                <a:cs typeface="Calibri" panose="020F0502020204030204" pitchFamily="34" charset="0"/>
              </a:rPr>
              <a:t>*</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sys.dm_pdw_request_steps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command like </a:t>
            </a:r>
            <a:r>
              <a:rPr lang="en-US" sz="1372">
                <a:solidFill>
                  <a:srgbClr val="000000"/>
                </a:solidFill>
                <a:latin typeface="Calibri" panose="020F0502020204030204" pitchFamily="34" charset="0"/>
                <a:cs typeface="Calibri" panose="020F0502020204030204" pitchFamily="34" charset="0"/>
              </a:rPr>
              <a:t>'%</a:t>
            </a:r>
            <a:r>
              <a:rPr lang="en-US" sz="1372" err="1">
                <a:solidFill>
                  <a:srgbClr val="000000"/>
                </a:solidFill>
                <a:latin typeface="Calibri" panose="020F0502020204030204" pitchFamily="34" charset="0"/>
                <a:cs typeface="Calibri" panose="020F0502020204030204" pitchFamily="34" charset="0"/>
              </a:rPr>
              <a:t>DWResultCacheDb</a:t>
            </a:r>
            <a:r>
              <a:rPr lang="en-US" sz="1372">
                <a:solidFill>
                  <a:srgbClr val="000000"/>
                </a:solidFill>
                <a:latin typeface="Calibri" panose="020F0502020204030204" pitchFamily="34" charset="0"/>
                <a:cs typeface="Calibri" panose="020F0502020204030204" pitchFamily="34" charset="0"/>
              </a:rPr>
              <a:t>%' </a:t>
            </a:r>
          </a:p>
          <a:p>
            <a:pPr defTabSz="914225">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AND</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step_index</a:t>
            </a:r>
            <a:r>
              <a:rPr lang="en-US" sz="1372">
                <a:solidFill>
                  <a:srgbClr val="000000"/>
                </a:solidFill>
                <a:latin typeface="Calibri" panose="020F0502020204030204" pitchFamily="34" charset="0"/>
                <a:cs typeface="Calibri" panose="020F0502020204030204" pitchFamily="34" charset="0"/>
              </a:rPr>
              <a:t> = 0</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71396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a:xfrm>
            <a:off x="427228" y="223040"/>
            <a:ext cx="5229014" cy="739238"/>
          </a:xfrm>
        </p:spPr>
        <p:txBody>
          <a:bodyPr/>
          <a:lstStyle/>
          <a:p>
            <a:r>
              <a:rPr lang="en-US"/>
              <a:t>Result-set caching flow</a:t>
            </a:r>
          </a:p>
        </p:txBody>
      </p:sp>
      <p:sp>
        <p:nvSpPr>
          <p:cNvPr id="12" name="Text Placeholder 5">
            <a:extLst>
              <a:ext uri="{FF2B5EF4-FFF2-40B4-BE49-F238E27FC236}">
                <a16:creationId xmlns:a16="http://schemas.microsoft.com/office/drawing/2014/main" id="{C4B850D6-69CF-40C3-B4E8-C0FF1846B7A2}"/>
              </a:ext>
            </a:extLst>
          </p:cNvPr>
          <p:cNvSpPr>
            <a:spLocks noGrp="1"/>
          </p:cNvSpPr>
          <p:nvPr>
            <p:ph type="body" sz="quarter" idx="10"/>
          </p:nvPr>
        </p:nvSpPr>
        <p:spPr>
          <a:xfrm>
            <a:off x="825234" y="2408952"/>
            <a:ext cx="2009233" cy="455381"/>
          </a:xfrm>
        </p:spPr>
        <p:txBody>
          <a:bodyPr/>
          <a:lstStyle/>
          <a:p>
            <a:pPr>
              <a:spcBef>
                <a:spcPts val="600"/>
              </a:spcBef>
            </a:pPr>
            <a:r>
              <a:rPr lang="en-US" sz="1400">
                <a:latin typeface="+mn-lt"/>
              </a:rPr>
              <a:t>Client sends query to SQL pool</a:t>
            </a:r>
          </a:p>
        </p:txBody>
      </p:sp>
      <p:grpSp>
        <p:nvGrpSpPr>
          <p:cNvPr id="14" name="Group 13">
            <a:extLst>
              <a:ext uri="{FF2B5EF4-FFF2-40B4-BE49-F238E27FC236}">
                <a16:creationId xmlns:a16="http://schemas.microsoft.com/office/drawing/2014/main" id="{DC5800F5-80BB-43A6-91E0-5906D3697BD9}"/>
              </a:ext>
            </a:extLst>
          </p:cNvPr>
          <p:cNvGrpSpPr/>
          <p:nvPr/>
        </p:nvGrpSpPr>
        <p:grpSpPr>
          <a:xfrm>
            <a:off x="427229" y="2408951"/>
            <a:ext cx="290434" cy="290434"/>
            <a:chOff x="1348510" y="3286137"/>
            <a:chExt cx="332509" cy="332509"/>
          </a:xfrm>
        </p:grpSpPr>
        <p:sp>
          <p:nvSpPr>
            <p:cNvPr id="4" name="Oval 3">
              <a:extLst>
                <a:ext uri="{FF2B5EF4-FFF2-40B4-BE49-F238E27FC236}">
                  <a16:creationId xmlns:a16="http://schemas.microsoft.com/office/drawing/2014/main" id="{FAE4161B-1E7E-4203-A0EC-3040D3ED5DFF}"/>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 Placeholder 5">
              <a:extLst>
                <a:ext uri="{FF2B5EF4-FFF2-40B4-BE49-F238E27FC236}">
                  <a16:creationId xmlns:a16="http://schemas.microsoft.com/office/drawing/2014/main" id="{AA7D2B64-3D64-4211-9BFD-5B1E2DC2FC5D}"/>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1</a:t>
              </a:r>
            </a:p>
          </p:txBody>
        </p:sp>
      </p:grpSp>
      <p:sp>
        <p:nvSpPr>
          <p:cNvPr id="52" name="Arrow: Right 51">
            <a:extLst>
              <a:ext uri="{FF2B5EF4-FFF2-40B4-BE49-F238E27FC236}">
                <a16:creationId xmlns:a16="http://schemas.microsoft.com/office/drawing/2014/main" id="{5BDF3B53-28C3-4B41-B33B-2704863BBF64}"/>
              </a:ext>
            </a:extLst>
          </p:cNvPr>
          <p:cNvSpPr/>
          <p:nvPr/>
        </p:nvSpPr>
        <p:spPr bwMode="auto">
          <a:xfrm>
            <a:off x="1363293" y="1861664"/>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90F540BC-FA67-4F8E-BAAF-F0332DC3423A}"/>
              </a:ext>
            </a:extLst>
          </p:cNvPr>
          <p:cNvGrpSpPr/>
          <p:nvPr/>
        </p:nvGrpSpPr>
        <p:grpSpPr>
          <a:xfrm>
            <a:off x="862055" y="1556919"/>
            <a:ext cx="352265" cy="750988"/>
            <a:chOff x="2484021" y="3604805"/>
            <a:chExt cx="352315" cy="751095"/>
          </a:xfrm>
        </p:grpSpPr>
        <p:sp>
          <p:nvSpPr>
            <p:cNvPr id="18" name="Freeform 448">
              <a:extLst>
                <a:ext uri="{FF2B5EF4-FFF2-40B4-BE49-F238E27FC236}">
                  <a16:creationId xmlns:a16="http://schemas.microsoft.com/office/drawing/2014/main" id="{58EA7B6E-4DCD-424D-A9BD-ABA7E2BCE62E}"/>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9" name="Freeform 5">
              <a:extLst>
                <a:ext uri="{FF2B5EF4-FFF2-40B4-BE49-F238E27FC236}">
                  <a16:creationId xmlns:a16="http://schemas.microsoft.com/office/drawing/2014/main" id="{E1AE9AAC-3377-45AD-9D40-D2B0FD0F21D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3" name="Group 22">
              <a:extLst>
                <a:ext uri="{FF2B5EF4-FFF2-40B4-BE49-F238E27FC236}">
                  <a16:creationId xmlns:a16="http://schemas.microsoft.com/office/drawing/2014/main" id="{FF7FD623-EB1D-4E32-AED2-678CB0B2B57B}"/>
                </a:ext>
              </a:extLst>
            </p:cNvPr>
            <p:cNvGrpSpPr/>
            <p:nvPr/>
          </p:nvGrpSpPr>
          <p:grpSpPr>
            <a:xfrm>
              <a:off x="2547147" y="3604805"/>
              <a:ext cx="229773" cy="174919"/>
              <a:chOff x="2421061" y="2643553"/>
              <a:chExt cx="3651737" cy="2779942"/>
            </a:xfrm>
          </p:grpSpPr>
          <p:cxnSp>
            <p:nvCxnSpPr>
              <p:cNvPr id="24" name="Straight Connector 23">
                <a:extLst>
                  <a:ext uri="{FF2B5EF4-FFF2-40B4-BE49-F238E27FC236}">
                    <a16:creationId xmlns:a16="http://schemas.microsoft.com/office/drawing/2014/main" id="{2A690B36-6D3E-42E6-B5F7-75317662AAF7}"/>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C12E89-1357-4628-B112-13BA5C695B4E}"/>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445F07-5159-4CFD-84E6-FEF884DEE231}"/>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557F94-4175-490C-BDA7-6084046B073B}"/>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Freeform: Shape 581">
                <a:extLst>
                  <a:ext uri="{FF2B5EF4-FFF2-40B4-BE49-F238E27FC236}">
                    <a16:creationId xmlns:a16="http://schemas.microsoft.com/office/drawing/2014/main" id="{6E3A9100-F9BB-4337-81A3-18CA872DFEC5}"/>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54" name="Straight Connector 53">
              <a:extLst>
                <a:ext uri="{FF2B5EF4-FFF2-40B4-BE49-F238E27FC236}">
                  <a16:creationId xmlns:a16="http://schemas.microsoft.com/office/drawing/2014/main" id="{E183744B-7336-4EC1-B7DA-DF5DA4FF6B66}"/>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4F3834-8F3E-4EBA-ACE0-AC70E28BB1DB}"/>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 Placeholder 5">
            <a:extLst>
              <a:ext uri="{FF2B5EF4-FFF2-40B4-BE49-F238E27FC236}">
                <a16:creationId xmlns:a16="http://schemas.microsoft.com/office/drawing/2014/main" id="{2B00A21C-CA4B-4B42-B3A5-5E3B60F86A27}"/>
              </a:ext>
            </a:extLst>
          </p:cNvPr>
          <p:cNvSpPr txBox="1">
            <a:spLocks/>
          </p:cNvSpPr>
          <p:nvPr/>
        </p:nvSpPr>
        <p:spPr>
          <a:xfrm>
            <a:off x="4517403" y="2405232"/>
            <a:ext cx="3326436"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is processed using compute nodes which pull data from remote storage, process query and output back to client app</a:t>
            </a:r>
          </a:p>
        </p:txBody>
      </p:sp>
      <p:grpSp>
        <p:nvGrpSpPr>
          <p:cNvPr id="59" name="Group 58">
            <a:extLst>
              <a:ext uri="{FF2B5EF4-FFF2-40B4-BE49-F238E27FC236}">
                <a16:creationId xmlns:a16="http://schemas.microsoft.com/office/drawing/2014/main" id="{1E765EC8-1D5A-49FF-8341-364B0674AD10}"/>
              </a:ext>
            </a:extLst>
          </p:cNvPr>
          <p:cNvGrpSpPr/>
          <p:nvPr/>
        </p:nvGrpSpPr>
        <p:grpSpPr>
          <a:xfrm>
            <a:off x="4095961" y="2414756"/>
            <a:ext cx="290434" cy="290434"/>
            <a:chOff x="1348510" y="3286137"/>
            <a:chExt cx="332509" cy="332509"/>
          </a:xfrm>
        </p:grpSpPr>
        <p:sp>
          <p:nvSpPr>
            <p:cNvPr id="60" name="Oval 59">
              <a:extLst>
                <a:ext uri="{FF2B5EF4-FFF2-40B4-BE49-F238E27FC236}">
                  <a16:creationId xmlns:a16="http://schemas.microsoft.com/office/drawing/2014/main" id="{E22B9E74-B263-458B-BEEF-F1FF0CFC6FBB}"/>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Text Placeholder 5">
              <a:extLst>
                <a:ext uri="{FF2B5EF4-FFF2-40B4-BE49-F238E27FC236}">
                  <a16:creationId xmlns:a16="http://schemas.microsoft.com/office/drawing/2014/main" id="{ADEB3959-FC93-4BA7-8F31-F4C351EE7D76}"/>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2</a:t>
              </a:r>
            </a:p>
          </p:txBody>
        </p:sp>
      </p:grpSp>
      <p:sp>
        <p:nvSpPr>
          <p:cNvPr id="87" name="Text Placeholder 5">
            <a:extLst>
              <a:ext uri="{FF2B5EF4-FFF2-40B4-BE49-F238E27FC236}">
                <a16:creationId xmlns:a16="http://schemas.microsoft.com/office/drawing/2014/main" id="{4D848436-91D0-4D07-94B4-6E965C765C38}"/>
              </a:ext>
            </a:extLst>
          </p:cNvPr>
          <p:cNvSpPr txBox="1">
            <a:spLocks/>
          </p:cNvSpPr>
          <p:nvPr/>
        </p:nvSpPr>
        <p:spPr>
          <a:xfrm>
            <a:off x="8684510" y="2418301"/>
            <a:ext cx="3045368"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results are cached in remote storage so subsequent requests can be served immediately</a:t>
            </a:r>
          </a:p>
        </p:txBody>
      </p:sp>
      <p:grpSp>
        <p:nvGrpSpPr>
          <p:cNvPr id="83" name="Graphic 79" descr="Gauge">
            <a:extLst>
              <a:ext uri="{FF2B5EF4-FFF2-40B4-BE49-F238E27FC236}">
                <a16:creationId xmlns:a16="http://schemas.microsoft.com/office/drawing/2014/main" id="{A69CB479-E385-436C-A78D-A43E4A3C62D3}"/>
              </a:ext>
            </a:extLst>
          </p:cNvPr>
          <p:cNvGrpSpPr/>
          <p:nvPr/>
        </p:nvGrpSpPr>
        <p:grpSpPr>
          <a:xfrm>
            <a:off x="6757652" y="1373889"/>
            <a:ext cx="584752" cy="618180"/>
            <a:chOff x="4874400" y="4364622"/>
            <a:chExt cx="914400" cy="914400"/>
          </a:xfrm>
        </p:grpSpPr>
        <p:sp>
          <p:nvSpPr>
            <p:cNvPr id="84" name="Freeform: Shape 83">
              <a:extLst>
                <a:ext uri="{FF2B5EF4-FFF2-40B4-BE49-F238E27FC236}">
                  <a16:creationId xmlns:a16="http://schemas.microsoft.com/office/drawing/2014/main" id="{3D8EC81F-C4CB-4E0A-85D5-521C4F083A24}"/>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5" name="Freeform: Shape 84">
              <a:extLst>
                <a:ext uri="{FF2B5EF4-FFF2-40B4-BE49-F238E27FC236}">
                  <a16:creationId xmlns:a16="http://schemas.microsoft.com/office/drawing/2014/main" id="{D24FCCAD-F731-4FD9-92FE-90861EC5A5F0}"/>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6" name="Freeform: Shape 85">
              <a:extLst>
                <a:ext uri="{FF2B5EF4-FFF2-40B4-BE49-F238E27FC236}">
                  <a16:creationId xmlns:a16="http://schemas.microsoft.com/office/drawing/2014/main" id="{D3F46F67-74D2-4915-91BF-9FC65D9B14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7" name="Arrow: Right 116">
            <a:extLst>
              <a:ext uri="{FF2B5EF4-FFF2-40B4-BE49-F238E27FC236}">
                <a16:creationId xmlns:a16="http://schemas.microsoft.com/office/drawing/2014/main" id="{0356935E-4C00-4735-B0F1-506D1A0CD7C3}"/>
              </a:ext>
            </a:extLst>
          </p:cNvPr>
          <p:cNvSpPr/>
          <p:nvPr/>
        </p:nvSpPr>
        <p:spPr bwMode="auto">
          <a:xfrm rot="10800000">
            <a:off x="6138875" y="1836465"/>
            <a:ext cx="421040" cy="234669"/>
          </a:xfrm>
          <a:prstGeom prst="rightArrow">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BAD80A">
                  <a:lumMod val="75000"/>
                </a:srgbClr>
              </a:soli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CC76577F-A293-43C6-A1CE-CEE835790BF0}"/>
              </a:ext>
            </a:extLst>
          </p:cNvPr>
          <p:cNvGrpSpPr/>
          <p:nvPr/>
        </p:nvGrpSpPr>
        <p:grpSpPr>
          <a:xfrm>
            <a:off x="5623176" y="1531364"/>
            <a:ext cx="326427" cy="735690"/>
            <a:chOff x="2484021" y="3604805"/>
            <a:chExt cx="352315" cy="751095"/>
          </a:xfrm>
        </p:grpSpPr>
        <p:sp>
          <p:nvSpPr>
            <p:cNvPr id="119" name="Freeform 448">
              <a:extLst>
                <a:ext uri="{FF2B5EF4-FFF2-40B4-BE49-F238E27FC236}">
                  <a16:creationId xmlns:a16="http://schemas.microsoft.com/office/drawing/2014/main" id="{D8ECC22B-8B47-4C94-BC7A-62DEA07B665C}"/>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20" name="Freeform 5">
              <a:extLst>
                <a:ext uri="{FF2B5EF4-FFF2-40B4-BE49-F238E27FC236}">
                  <a16:creationId xmlns:a16="http://schemas.microsoft.com/office/drawing/2014/main" id="{C5171568-4C6E-48E4-9E7D-403FA7CF2D90}"/>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21" name="Group 120">
              <a:extLst>
                <a:ext uri="{FF2B5EF4-FFF2-40B4-BE49-F238E27FC236}">
                  <a16:creationId xmlns:a16="http://schemas.microsoft.com/office/drawing/2014/main" id="{9FEBA675-EB03-437E-BE98-7EF45A6F89ED}"/>
                </a:ext>
              </a:extLst>
            </p:cNvPr>
            <p:cNvGrpSpPr/>
            <p:nvPr/>
          </p:nvGrpSpPr>
          <p:grpSpPr>
            <a:xfrm>
              <a:off x="2547147" y="3604805"/>
              <a:ext cx="229773" cy="174919"/>
              <a:chOff x="2421061" y="2643553"/>
              <a:chExt cx="3651737" cy="2779942"/>
            </a:xfrm>
          </p:grpSpPr>
          <p:cxnSp>
            <p:nvCxnSpPr>
              <p:cNvPr id="124" name="Straight Connector 123">
                <a:extLst>
                  <a:ext uri="{FF2B5EF4-FFF2-40B4-BE49-F238E27FC236}">
                    <a16:creationId xmlns:a16="http://schemas.microsoft.com/office/drawing/2014/main" id="{39515B77-FF35-4645-BBBD-D7C34FABAF3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FFF05C1-D075-4BCC-BE0C-E50582EC79D3}"/>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1A01C5A-79BD-4803-8A14-721552BF8232}"/>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48A2439-F485-4AFB-A9C4-6E6D0C2117C5}"/>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Freeform: Shape 581">
                <a:extLst>
                  <a:ext uri="{FF2B5EF4-FFF2-40B4-BE49-F238E27FC236}">
                    <a16:creationId xmlns:a16="http://schemas.microsoft.com/office/drawing/2014/main" id="{ECAAF654-D423-4142-B64D-A262EC8C82CB}"/>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22" name="Straight Connector 121">
              <a:extLst>
                <a:ext uri="{FF2B5EF4-FFF2-40B4-BE49-F238E27FC236}">
                  <a16:creationId xmlns:a16="http://schemas.microsoft.com/office/drawing/2014/main" id="{711D479F-68FC-4AB3-995C-EEAF24437D14}"/>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798FB57-1998-44D0-A976-80B1B82E2B64}"/>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6" name="Text Placeholder 5">
            <a:extLst>
              <a:ext uri="{FF2B5EF4-FFF2-40B4-BE49-F238E27FC236}">
                <a16:creationId xmlns:a16="http://schemas.microsoft.com/office/drawing/2014/main" id="{A9C5D7CD-091E-4452-B7BA-07C82C19BE57}"/>
              </a:ext>
            </a:extLst>
          </p:cNvPr>
          <p:cNvSpPr txBox="1">
            <a:spLocks/>
          </p:cNvSpPr>
          <p:nvPr/>
        </p:nvSpPr>
        <p:spPr>
          <a:xfrm>
            <a:off x="6095851" y="1570498"/>
            <a:ext cx="562653"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BAD80A">
                    <a:lumMod val="75000"/>
                  </a:srgbClr>
                </a:solidFill>
                <a:latin typeface="Segoe UI"/>
              </a:rPr>
              <a:t>01010100010100101010</a:t>
            </a:r>
          </a:p>
        </p:txBody>
      </p:sp>
      <p:sp>
        <p:nvSpPr>
          <p:cNvPr id="116" name="Arrow: Right 115">
            <a:extLst>
              <a:ext uri="{FF2B5EF4-FFF2-40B4-BE49-F238E27FC236}">
                <a16:creationId xmlns:a16="http://schemas.microsoft.com/office/drawing/2014/main" id="{F225E6D2-551F-4ED1-994F-A0A159F9EE65}"/>
              </a:ext>
            </a:extLst>
          </p:cNvPr>
          <p:cNvSpPr/>
          <p:nvPr/>
        </p:nvSpPr>
        <p:spPr bwMode="auto">
          <a:xfrm>
            <a:off x="9249337" y="1854984"/>
            <a:ext cx="454366" cy="239550"/>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1" name="Graphic 9" descr="Database">
            <a:extLst>
              <a:ext uri="{FF2B5EF4-FFF2-40B4-BE49-F238E27FC236}">
                <a16:creationId xmlns:a16="http://schemas.microsoft.com/office/drawing/2014/main" id="{F4C2F403-5D77-4F5A-8770-F53CC1EFC9A5}"/>
              </a:ext>
            </a:extLst>
          </p:cNvPr>
          <p:cNvGrpSpPr/>
          <p:nvPr/>
        </p:nvGrpSpPr>
        <p:grpSpPr>
          <a:xfrm>
            <a:off x="9725774" y="1665050"/>
            <a:ext cx="508194" cy="566646"/>
            <a:chOff x="9418332" y="1246885"/>
            <a:chExt cx="508266" cy="566726"/>
          </a:xfrm>
        </p:grpSpPr>
        <p:sp>
          <p:nvSpPr>
            <p:cNvPr id="142" name="Freeform: Shape 141">
              <a:extLst>
                <a:ext uri="{FF2B5EF4-FFF2-40B4-BE49-F238E27FC236}">
                  <a16:creationId xmlns:a16="http://schemas.microsoft.com/office/drawing/2014/main" id="{C7EEE633-5325-4EF8-BD67-B1D106FFB83D}"/>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3" name="Freeform: Shape 142">
              <a:extLst>
                <a:ext uri="{FF2B5EF4-FFF2-40B4-BE49-F238E27FC236}">
                  <a16:creationId xmlns:a16="http://schemas.microsoft.com/office/drawing/2014/main" id="{FCD8DD1B-6232-4C14-BF32-9FC25DA690F6}"/>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4" name="Freeform: Shape 143">
              <a:extLst>
                <a:ext uri="{FF2B5EF4-FFF2-40B4-BE49-F238E27FC236}">
                  <a16:creationId xmlns:a16="http://schemas.microsoft.com/office/drawing/2014/main" id="{25C42B1B-ED49-4574-B5CE-DA41E3267B0F}"/>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5" name="Freeform: Shape 144">
              <a:extLst>
                <a:ext uri="{FF2B5EF4-FFF2-40B4-BE49-F238E27FC236}">
                  <a16:creationId xmlns:a16="http://schemas.microsoft.com/office/drawing/2014/main" id="{3B4D0956-5410-45E0-8740-6A723019CBCA}"/>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47" name="Text Placeholder 5">
            <a:extLst>
              <a:ext uri="{FF2B5EF4-FFF2-40B4-BE49-F238E27FC236}">
                <a16:creationId xmlns:a16="http://schemas.microsoft.com/office/drawing/2014/main" id="{01301F37-55E2-4997-A42B-93549571882A}"/>
              </a:ext>
            </a:extLst>
          </p:cNvPr>
          <p:cNvSpPr txBox="1">
            <a:spLocks/>
          </p:cNvSpPr>
          <p:nvPr/>
        </p:nvSpPr>
        <p:spPr>
          <a:xfrm>
            <a:off x="9160490" y="1591840"/>
            <a:ext cx="607186"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sp>
        <p:nvSpPr>
          <p:cNvPr id="91" name="Text Placeholder 5">
            <a:extLst>
              <a:ext uri="{FF2B5EF4-FFF2-40B4-BE49-F238E27FC236}">
                <a16:creationId xmlns:a16="http://schemas.microsoft.com/office/drawing/2014/main" id="{FD17D532-3D99-4B4A-8AFF-D0D4B21CB4E7}"/>
              </a:ext>
            </a:extLst>
          </p:cNvPr>
          <p:cNvSpPr txBox="1">
            <a:spLocks/>
          </p:cNvSpPr>
          <p:nvPr/>
        </p:nvSpPr>
        <p:spPr>
          <a:xfrm>
            <a:off x="768071" y="4783170"/>
            <a:ext cx="3126539"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Subsequent executions for the same query bypass compute nodes and can be fetched instantly from persistent cache in remote storage</a:t>
            </a:r>
          </a:p>
        </p:txBody>
      </p:sp>
      <p:grpSp>
        <p:nvGrpSpPr>
          <p:cNvPr id="148" name="Group 147">
            <a:extLst>
              <a:ext uri="{FF2B5EF4-FFF2-40B4-BE49-F238E27FC236}">
                <a16:creationId xmlns:a16="http://schemas.microsoft.com/office/drawing/2014/main" id="{8C274CC0-CFA3-4620-9A15-7E974DA81222}"/>
              </a:ext>
            </a:extLst>
          </p:cNvPr>
          <p:cNvGrpSpPr/>
          <p:nvPr/>
        </p:nvGrpSpPr>
        <p:grpSpPr>
          <a:xfrm>
            <a:off x="325085" y="4836617"/>
            <a:ext cx="290434" cy="290434"/>
            <a:chOff x="1359413" y="3286137"/>
            <a:chExt cx="332509" cy="332509"/>
          </a:xfrm>
        </p:grpSpPr>
        <p:sp>
          <p:nvSpPr>
            <p:cNvPr id="149" name="Oval 148">
              <a:extLst>
                <a:ext uri="{FF2B5EF4-FFF2-40B4-BE49-F238E27FC236}">
                  <a16:creationId xmlns:a16="http://schemas.microsoft.com/office/drawing/2014/main" id="{A43AEC1F-6C2D-4FCB-B688-14ADDC7E84F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Text Placeholder 5">
              <a:extLst>
                <a:ext uri="{FF2B5EF4-FFF2-40B4-BE49-F238E27FC236}">
                  <a16:creationId xmlns:a16="http://schemas.microsoft.com/office/drawing/2014/main" id="{D095D82C-AAB1-4D28-AAAA-FB327FF633FC}"/>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3</a:t>
              </a:r>
            </a:p>
          </p:txBody>
        </p:sp>
      </p:grpSp>
      <p:grpSp>
        <p:nvGrpSpPr>
          <p:cNvPr id="9" name="Group 8">
            <a:extLst>
              <a:ext uri="{FF2B5EF4-FFF2-40B4-BE49-F238E27FC236}">
                <a16:creationId xmlns:a16="http://schemas.microsoft.com/office/drawing/2014/main" id="{FF205636-D124-4ECB-8116-E241E9A756F6}"/>
              </a:ext>
            </a:extLst>
          </p:cNvPr>
          <p:cNvGrpSpPr/>
          <p:nvPr/>
        </p:nvGrpSpPr>
        <p:grpSpPr>
          <a:xfrm>
            <a:off x="819550" y="3650365"/>
            <a:ext cx="2770503" cy="988743"/>
            <a:chOff x="1148861" y="3578513"/>
            <a:chExt cx="2770896" cy="988883"/>
          </a:xfrm>
        </p:grpSpPr>
        <p:sp>
          <p:nvSpPr>
            <p:cNvPr id="160" name="Arrow: Right 159">
              <a:extLst>
                <a:ext uri="{FF2B5EF4-FFF2-40B4-BE49-F238E27FC236}">
                  <a16:creationId xmlns:a16="http://schemas.microsoft.com/office/drawing/2014/main" id="{395A6E66-934A-4074-A7F1-02194E3742E5}"/>
                </a:ext>
              </a:extLst>
            </p:cNvPr>
            <p:cNvSpPr/>
            <p:nvPr/>
          </p:nvSpPr>
          <p:spPr bwMode="auto">
            <a:xfrm>
              <a:off x="1652069"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FD40A64F-8A9F-4F70-82C5-D5028BA09753}"/>
                </a:ext>
              </a:extLst>
            </p:cNvPr>
            <p:cNvGrpSpPr/>
            <p:nvPr/>
          </p:nvGrpSpPr>
          <p:grpSpPr>
            <a:xfrm>
              <a:off x="1148861" y="3816301"/>
              <a:ext cx="352315" cy="751095"/>
              <a:chOff x="2484021" y="3604805"/>
              <a:chExt cx="352315" cy="751095"/>
            </a:xfrm>
          </p:grpSpPr>
          <p:sp>
            <p:nvSpPr>
              <p:cNvPr id="162" name="Freeform 448">
                <a:extLst>
                  <a:ext uri="{FF2B5EF4-FFF2-40B4-BE49-F238E27FC236}">
                    <a16:creationId xmlns:a16="http://schemas.microsoft.com/office/drawing/2014/main" id="{DE30CCA0-9095-4FD0-AFF0-71C615C27CB4}"/>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63" name="Freeform 5">
                <a:extLst>
                  <a:ext uri="{FF2B5EF4-FFF2-40B4-BE49-F238E27FC236}">
                    <a16:creationId xmlns:a16="http://schemas.microsoft.com/office/drawing/2014/main" id="{11D039A6-2254-43FC-9553-6D9C9D9B5EA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64" name="Group 163">
                <a:extLst>
                  <a:ext uri="{FF2B5EF4-FFF2-40B4-BE49-F238E27FC236}">
                    <a16:creationId xmlns:a16="http://schemas.microsoft.com/office/drawing/2014/main" id="{8AE0112F-2A86-46F9-9063-D1C9D2122CA0}"/>
                  </a:ext>
                </a:extLst>
              </p:cNvPr>
              <p:cNvGrpSpPr/>
              <p:nvPr/>
            </p:nvGrpSpPr>
            <p:grpSpPr>
              <a:xfrm>
                <a:off x="2547147" y="3604805"/>
                <a:ext cx="229773" cy="174919"/>
                <a:chOff x="2421061" y="2643553"/>
                <a:chExt cx="3651737" cy="2779942"/>
              </a:xfrm>
            </p:grpSpPr>
            <p:cxnSp>
              <p:nvCxnSpPr>
                <p:cNvPr id="167" name="Straight Connector 166">
                  <a:extLst>
                    <a:ext uri="{FF2B5EF4-FFF2-40B4-BE49-F238E27FC236}">
                      <a16:creationId xmlns:a16="http://schemas.microsoft.com/office/drawing/2014/main" id="{51AE51AB-E10C-4E5C-B152-B62799640A94}"/>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FA2090-1F49-477A-B9E3-23D1E8E78519}"/>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5BC1737-FA42-4991-8ED5-A969251E1BD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7B58AF1-0C3F-4695-A0C9-F823C80576D6}"/>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Freeform: Shape 581">
                  <a:extLst>
                    <a:ext uri="{FF2B5EF4-FFF2-40B4-BE49-F238E27FC236}">
                      <a16:creationId xmlns:a16="http://schemas.microsoft.com/office/drawing/2014/main" id="{80D51C22-5154-419C-A1B2-E62643C0AAF7}"/>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65" name="Straight Connector 164">
                <a:extLst>
                  <a:ext uri="{FF2B5EF4-FFF2-40B4-BE49-F238E27FC236}">
                    <a16:creationId xmlns:a16="http://schemas.microsoft.com/office/drawing/2014/main" id="{5930AB49-39BE-435F-9CEE-C1483E0982EB}"/>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56B63B6-7D46-45B9-8E41-69F6F3646473}"/>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2" name="Arrow: Right 171">
              <a:extLst>
                <a:ext uri="{FF2B5EF4-FFF2-40B4-BE49-F238E27FC236}">
                  <a16:creationId xmlns:a16="http://schemas.microsoft.com/office/drawing/2014/main" id="{947D1FCA-35E8-42E2-B925-7C384FCFCA04}"/>
                </a:ext>
              </a:extLst>
            </p:cNvPr>
            <p:cNvSpPr/>
            <p:nvPr/>
          </p:nvSpPr>
          <p:spPr bwMode="auto">
            <a:xfrm rot="10800000">
              <a:off x="1621737" y="3894305"/>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3" name="Graphic 79" descr="Gauge">
              <a:extLst>
                <a:ext uri="{FF2B5EF4-FFF2-40B4-BE49-F238E27FC236}">
                  <a16:creationId xmlns:a16="http://schemas.microsoft.com/office/drawing/2014/main" id="{82025B93-26A5-4DE0-AB06-3A0E536DC365}"/>
                </a:ext>
              </a:extLst>
            </p:cNvPr>
            <p:cNvGrpSpPr/>
            <p:nvPr/>
          </p:nvGrpSpPr>
          <p:grpSpPr>
            <a:xfrm>
              <a:off x="2197087" y="3651076"/>
              <a:ext cx="578531" cy="406644"/>
              <a:chOff x="4912500" y="4593222"/>
              <a:chExt cx="838200" cy="589164"/>
            </a:xfrm>
          </p:grpSpPr>
          <p:sp>
            <p:nvSpPr>
              <p:cNvPr id="174" name="Freeform: Shape 173">
                <a:extLst>
                  <a:ext uri="{FF2B5EF4-FFF2-40B4-BE49-F238E27FC236}">
                    <a16:creationId xmlns:a16="http://schemas.microsoft.com/office/drawing/2014/main" id="{12DD1C21-0ECD-4210-99A1-3B99571D4A4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5" name="Freeform: Shape 174">
                <a:extLst>
                  <a:ext uri="{FF2B5EF4-FFF2-40B4-BE49-F238E27FC236}">
                    <a16:creationId xmlns:a16="http://schemas.microsoft.com/office/drawing/2014/main" id="{578A1479-3716-480A-9EC6-34B49BD39FAD}"/>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6" name="Freeform: Shape 175">
                <a:extLst>
                  <a:ext uri="{FF2B5EF4-FFF2-40B4-BE49-F238E27FC236}">
                    <a16:creationId xmlns:a16="http://schemas.microsoft.com/office/drawing/2014/main" id="{E777551C-201D-4CFF-A087-12E3EF644B64}"/>
                  </a:ext>
                </a:extLst>
              </p:cNvPr>
              <p:cNvSpPr/>
              <p:nvPr/>
            </p:nvSpPr>
            <p:spPr>
              <a:xfrm rot="13854299">
                <a:off x="5039186" y="4820436"/>
                <a:ext cx="361949" cy="361951"/>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grpSp>
          <p:nvGrpSpPr>
            <p:cNvPr id="177" name="Graphic 9" descr="Database">
              <a:extLst>
                <a:ext uri="{FF2B5EF4-FFF2-40B4-BE49-F238E27FC236}">
                  <a16:creationId xmlns:a16="http://schemas.microsoft.com/office/drawing/2014/main" id="{DE56AEF1-8EC8-4C6B-8841-75D189ED549B}"/>
                </a:ext>
              </a:extLst>
            </p:cNvPr>
            <p:cNvGrpSpPr/>
            <p:nvPr/>
          </p:nvGrpSpPr>
          <p:grpSpPr>
            <a:xfrm>
              <a:off x="3411491" y="3894305"/>
              <a:ext cx="508266" cy="566726"/>
              <a:chOff x="9418332" y="1246885"/>
              <a:chExt cx="508266" cy="566726"/>
            </a:xfrm>
          </p:grpSpPr>
          <p:sp>
            <p:nvSpPr>
              <p:cNvPr id="178" name="Freeform: Shape 177">
                <a:extLst>
                  <a:ext uri="{FF2B5EF4-FFF2-40B4-BE49-F238E27FC236}">
                    <a16:creationId xmlns:a16="http://schemas.microsoft.com/office/drawing/2014/main" id="{2783B424-30FB-4EFC-A36D-E286F569E1E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79" name="Freeform: Shape 178">
                <a:extLst>
                  <a:ext uri="{FF2B5EF4-FFF2-40B4-BE49-F238E27FC236}">
                    <a16:creationId xmlns:a16="http://schemas.microsoft.com/office/drawing/2014/main" id="{D0D99226-005D-4116-8C0D-15E322FC67AF}"/>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0" name="Freeform: Shape 179">
                <a:extLst>
                  <a:ext uri="{FF2B5EF4-FFF2-40B4-BE49-F238E27FC236}">
                    <a16:creationId xmlns:a16="http://schemas.microsoft.com/office/drawing/2014/main" id="{9872E0A0-29D5-41DA-A856-7EEF6B233F75}"/>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1" name="Freeform: Shape 180">
                <a:extLst>
                  <a:ext uri="{FF2B5EF4-FFF2-40B4-BE49-F238E27FC236}">
                    <a16:creationId xmlns:a16="http://schemas.microsoft.com/office/drawing/2014/main" id="{5671FC03-9545-406C-AC9F-D8E3332C0F0F}"/>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82" name="Arrow: Right 181">
              <a:extLst>
                <a:ext uri="{FF2B5EF4-FFF2-40B4-BE49-F238E27FC236}">
                  <a16:creationId xmlns:a16="http://schemas.microsoft.com/office/drawing/2014/main" id="{3FBAC070-3571-407E-BCD3-8042804BD5D0}"/>
                </a:ext>
              </a:extLst>
            </p:cNvPr>
            <p:cNvSpPr/>
            <p:nvPr/>
          </p:nvSpPr>
          <p:spPr bwMode="auto">
            <a:xfrm>
              <a:off x="2893488"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Arrow: Right 182">
              <a:extLst>
                <a:ext uri="{FF2B5EF4-FFF2-40B4-BE49-F238E27FC236}">
                  <a16:creationId xmlns:a16="http://schemas.microsoft.com/office/drawing/2014/main" id="{7A6808D6-6BED-4C5F-A103-C199095F97AE}"/>
                </a:ext>
              </a:extLst>
            </p:cNvPr>
            <p:cNvSpPr/>
            <p:nvPr/>
          </p:nvSpPr>
          <p:spPr bwMode="auto">
            <a:xfrm rot="10800000">
              <a:off x="2862846" y="3904898"/>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Text Placeholder 5">
              <a:extLst>
                <a:ext uri="{FF2B5EF4-FFF2-40B4-BE49-F238E27FC236}">
                  <a16:creationId xmlns:a16="http://schemas.microsoft.com/office/drawing/2014/main" id="{F7F9E155-2B51-4C57-ADA3-9EEB6837EB86}"/>
                </a:ext>
              </a:extLst>
            </p:cNvPr>
            <p:cNvSpPr txBox="1">
              <a:spLocks/>
            </p:cNvSpPr>
            <p:nvPr/>
          </p:nvSpPr>
          <p:spPr>
            <a:xfrm>
              <a:off x="1573731" y="3578513"/>
              <a:ext cx="607272" cy="26030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grpSp>
      <p:grpSp>
        <p:nvGrpSpPr>
          <p:cNvPr id="6" name="Group 5">
            <a:extLst>
              <a:ext uri="{FF2B5EF4-FFF2-40B4-BE49-F238E27FC236}">
                <a16:creationId xmlns:a16="http://schemas.microsoft.com/office/drawing/2014/main" id="{6B8DAC47-95A3-49B9-BDA4-54191A3B2BBE}"/>
              </a:ext>
            </a:extLst>
          </p:cNvPr>
          <p:cNvGrpSpPr/>
          <p:nvPr/>
        </p:nvGrpSpPr>
        <p:grpSpPr>
          <a:xfrm>
            <a:off x="4089095" y="3722208"/>
            <a:ext cx="3998370" cy="1793604"/>
            <a:chOff x="3349292" y="4149376"/>
            <a:chExt cx="3998938" cy="1793859"/>
          </a:xfrm>
        </p:grpSpPr>
        <p:sp>
          <p:nvSpPr>
            <p:cNvPr id="92" name="Text Placeholder 5">
              <a:extLst>
                <a:ext uri="{FF2B5EF4-FFF2-40B4-BE49-F238E27FC236}">
                  <a16:creationId xmlns:a16="http://schemas.microsoft.com/office/drawing/2014/main" id="{6CEDC796-020A-4E10-86B4-B566D89CD582}"/>
                </a:ext>
              </a:extLst>
            </p:cNvPr>
            <p:cNvSpPr txBox="1">
              <a:spLocks/>
            </p:cNvSpPr>
            <p:nvPr/>
          </p:nvSpPr>
          <p:spPr>
            <a:xfrm>
              <a:off x="3765273" y="5250768"/>
              <a:ext cx="3582957" cy="6924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Remote storage cache is evicted regularly based on time, cache usage, and any modifications to underlying table data. </a:t>
              </a:r>
            </a:p>
          </p:txBody>
        </p:sp>
        <p:grpSp>
          <p:nvGrpSpPr>
            <p:cNvPr id="185" name="Group 184">
              <a:extLst>
                <a:ext uri="{FF2B5EF4-FFF2-40B4-BE49-F238E27FC236}">
                  <a16:creationId xmlns:a16="http://schemas.microsoft.com/office/drawing/2014/main" id="{189C7A86-4A29-428B-A526-3E818077C069}"/>
                </a:ext>
              </a:extLst>
            </p:cNvPr>
            <p:cNvGrpSpPr/>
            <p:nvPr/>
          </p:nvGrpSpPr>
          <p:grpSpPr>
            <a:xfrm>
              <a:off x="3349292" y="5250768"/>
              <a:ext cx="290475" cy="290475"/>
              <a:chOff x="1359413" y="3286137"/>
              <a:chExt cx="332509" cy="332509"/>
            </a:xfrm>
          </p:grpSpPr>
          <p:sp>
            <p:nvSpPr>
              <p:cNvPr id="186" name="Oval 185">
                <a:extLst>
                  <a:ext uri="{FF2B5EF4-FFF2-40B4-BE49-F238E27FC236}">
                    <a16:creationId xmlns:a16="http://schemas.microsoft.com/office/drawing/2014/main" id="{EE1E708D-CC59-4004-B4D7-0E49A9CBE25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Text Placeholder 5">
                <a:extLst>
                  <a:ext uri="{FF2B5EF4-FFF2-40B4-BE49-F238E27FC236}">
                    <a16:creationId xmlns:a16="http://schemas.microsoft.com/office/drawing/2014/main" id="{9EA95BCD-E40E-4B29-A7EF-BAF781FDC9ED}"/>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4</a:t>
                </a:r>
              </a:p>
            </p:txBody>
          </p:sp>
        </p:grpSp>
        <p:pic>
          <p:nvPicPr>
            <p:cNvPr id="188" name="Graphic 187" descr="Hourglass">
              <a:extLst>
                <a:ext uri="{FF2B5EF4-FFF2-40B4-BE49-F238E27FC236}">
                  <a16:creationId xmlns:a16="http://schemas.microsoft.com/office/drawing/2014/main" id="{4C65D253-0BC4-42C5-973B-2DD455BFA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7672" y="4149376"/>
              <a:ext cx="379422" cy="379422"/>
            </a:xfrm>
            <a:prstGeom prst="rect">
              <a:avLst/>
            </a:prstGeom>
          </p:spPr>
        </p:pic>
        <p:grpSp>
          <p:nvGrpSpPr>
            <p:cNvPr id="189" name="Graphic 9" descr="Database">
              <a:extLst>
                <a:ext uri="{FF2B5EF4-FFF2-40B4-BE49-F238E27FC236}">
                  <a16:creationId xmlns:a16="http://schemas.microsoft.com/office/drawing/2014/main" id="{F0CD6C86-3630-438E-801A-3334C9C82D77}"/>
                </a:ext>
              </a:extLst>
            </p:cNvPr>
            <p:cNvGrpSpPr/>
            <p:nvPr/>
          </p:nvGrpSpPr>
          <p:grpSpPr>
            <a:xfrm>
              <a:off x="5733242" y="4400216"/>
              <a:ext cx="379422" cy="574157"/>
              <a:chOff x="9524221" y="1305919"/>
              <a:chExt cx="296489" cy="448659"/>
            </a:xfrm>
          </p:grpSpPr>
          <p:sp>
            <p:nvSpPr>
              <p:cNvPr id="190" name="Freeform: Shape 189">
                <a:extLst>
                  <a:ext uri="{FF2B5EF4-FFF2-40B4-BE49-F238E27FC236}">
                    <a16:creationId xmlns:a16="http://schemas.microsoft.com/office/drawing/2014/main" id="{04B44EDD-A9C0-4BC9-8D36-A82D6D19086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2" name="Freeform: Shape 191">
                <a:extLst>
                  <a:ext uri="{FF2B5EF4-FFF2-40B4-BE49-F238E27FC236}">
                    <a16:creationId xmlns:a16="http://schemas.microsoft.com/office/drawing/2014/main" id="{D09275C6-0245-4BC2-9EFC-7993C44258B0}"/>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3" name="Freeform: Shape 192">
                <a:extLst>
                  <a:ext uri="{FF2B5EF4-FFF2-40B4-BE49-F238E27FC236}">
                    <a16:creationId xmlns:a16="http://schemas.microsoft.com/office/drawing/2014/main" id="{B22208E6-C039-45D8-998A-2C08753452CC}"/>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cxnSp>
          <p:nvCxnSpPr>
            <p:cNvPr id="204" name="Straight Connector 203">
              <a:extLst>
                <a:ext uri="{FF2B5EF4-FFF2-40B4-BE49-F238E27FC236}">
                  <a16:creationId xmlns:a16="http://schemas.microsoft.com/office/drawing/2014/main" id="{6CB6959A-602E-45F2-B613-E9E20B5A8FA1}"/>
                </a:ext>
              </a:extLst>
            </p:cNvPr>
            <p:cNvCxnSpPr/>
            <p:nvPr/>
          </p:nvCxnSpPr>
          <p:spPr>
            <a:xfrm>
              <a:off x="4316290" y="4589916"/>
              <a:ext cx="52300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Arrow: Right 204">
              <a:extLst>
                <a:ext uri="{FF2B5EF4-FFF2-40B4-BE49-F238E27FC236}">
                  <a16:creationId xmlns:a16="http://schemas.microsoft.com/office/drawing/2014/main" id="{95399119-21F4-4A02-87E8-66E7FC17AD2C}"/>
                </a:ext>
              </a:extLst>
            </p:cNvPr>
            <p:cNvSpPr/>
            <p:nvPr/>
          </p:nvSpPr>
          <p:spPr bwMode="auto">
            <a:xfrm>
              <a:off x="5060126" y="4543880"/>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6" name="Text Placeholder 5">
            <a:extLst>
              <a:ext uri="{FF2B5EF4-FFF2-40B4-BE49-F238E27FC236}">
                <a16:creationId xmlns:a16="http://schemas.microsoft.com/office/drawing/2014/main" id="{C414141F-A9CC-448E-A2E5-06CC6D570CC9}"/>
              </a:ext>
            </a:extLst>
          </p:cNvPr>
          <p:cNvSpPr txBox="1">
            <a:spLocks/>
          </p:cNvSpPr>
          <p:nvPr/>
        </p:nvSpPr>
        <p:spPr>
          <a:xfrm>
            <a:off x="8628319" y="4817755"/>
            <a:ext cx="2546365"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Cache will need to be regenerated if query results have been evicted from cache</a:t>
            </a:r>
          </a:p>
        </p:txBody>
      </p:sp>
      <p:grpSp>
        <p:nvGrpSpPr>
          <p:cNvPr id="207" name="Group 206">
            <a:extLst>
              <a:ext uri="{FF2B5EF4-FFF2-40B4-BE49-F238E27FC236}">
                <a16:creationId xmlns:a16="http://schemas.microsoft.com/office/drawing/2014/main" id="{6A5186A1-D3BB-422E-A3A0-E7D8E9E23B94}"/>
              </a:ext>
            </a:extLst>
          </p:cNvPr>
          <p:cNvGrpSpPr/>
          <p:nvPr/>
        </p:nvGrpSpPr>
        <p:grpSpPr>
          <a:xfrm>
            <a:off x="8212397" y="4831033"/>
            <a:ext cx="290434" cy="290434"/>
            <a:chOff x="1359413" y="3286137"/>
            <a:chExt cx="332509" cy="332509"/>
          </a:xfrm>
        </p:grpSpPr>
        <p:sp>
          <p:nvSpPr>
            <p:cNvPr id="208" name="Oval 207">
              <a:extLst>
                <a:ext uri="{FF2B5EF4-FFF2-40B4-BE49-F238E27FC236}">
                  <a16:creationId xmlns:a16="http://schemas.microsoft.com/office/drawing/2014/main" id="{A5318720-0CB9-42EC-A632-41E4D600B9DF}"/>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Text Placeholder 5">
              <a:extLst>
                <a:ext uri="{FF2B5EF4-FFF2-40B4-BE49-F238E27FC236}">
                  <a16:creationId xmlns:a16="http://schemas.microsoft.com/office/drawing/2014/main" id="{943035CC-E6DA-43FC-A457-DDE836D71A3A}"/>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5</a:t>
              </a:r>
            </a:p>
          </p:txBody>
        </p:sp>
      </p:grpSp>
      <p:sp>
        <p:nvSpPr>
          <p:cNvPr id="220" name="Arrow: Right 219">
            <a:extLst>
              <a:ext uri="{FF2B5EF4-FFF2-40B4-BE49-F238E27FC236}">
                <a16:creationId xmlns:a16="http://schemas.microsoft.com/office/drawing/2014/main" id="{415D9824-1F72-4A6E-99D5-F02280B74D8C}"/>
              </a:ext>
            </a:extLst>
          </p:cNvPr>
          <p:cNvSpPr/>
          <p:nvPr/>
        </p:nvSpPr>
        <p:spPr bwMode="auto">
          <a:xfrm>
            <a:off x="9231436" y="4177218"/>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722D7297-905D-45D5-BA2F-45888EE4D05D}"/>
              </a:ext>
            </a:extLst>
          </p:cNvPr>
          <p:cNvGrpSpPr/>
          <p:nvPr/>
        </p:nvGrpSpPr>
        <p:grpSpPr>
          <a:xfrm>
            <a:off x="8730199" y="3872473"/>
            <a:ext cx="352265" cy="750988"/>
            <a:chOff x="2484021" y="3604805"/>
            <a:chExt cx="352315" cy="751095"/>
          </a:xfrm>
        </p:grpSpPr>
        <p:sp>
          <p:nvSpPr>
            <p:cNvPr id="222" name="Freeform 448">
              <a:extLst>
                <a:ext uri="{FF2B5EF4-FFF2-40B4-BE49-F238E27FC236}">
                  <a16:creationId xmlns:a16="http://schemas.microsoft.com/office/drawing/2014/main" id="{2905E822-6553-4871-9C0D-CD9126EFC72F}"/>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23" name="Freeform 5">
              <a:extLst>
                <a:ext uri="{FF2B5EF4-FFF2-40B4-BE49-F238E27FC236}">
                  <a16:creationId xmlns:a16="http://schemas.microsoft.com/office/drawing/2014/main" id="{20DE3AA4-E072-4279-8CFC-EE176D57FBF6}"/>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24" name="Group 223">
              <a:extLst>
                <a:ext uri="{FF2B5EF4-FFF2-40B4-BE49-F238E27FC236}">
                  <a16:creationId xmlns:a16="http://schemas.microsoft.com/office/drawing/2014/main" id="{D182DBF1-6E6C-4926-BD41-7E4101EEDE66}"/>
                </a:ext>
              </a:extLst>
            </p:cNvPr>
            <p:cNvGrpSpPr/>
            <p:nvPr/>
          </p:nvGrpSpPr>
          <p:grpSpPr>
            <a:xfrm>
              <a:off x="2547147" y="3604805"/>
              <a:ext cx="229773" cy="174919"/>
              <a:chOff x="2421061" y="2643553"/>
              <a:chExt cx="3651737" cy="2779942"/>
            </a:xfrm>
          </p:grpSpPr>
          <p:cxnSp>
            <p:nvCxnSpPr>
              <p:cNvPr id="227" name="Straight Connector 226">
                <a:extLst>
                  <a:ext uri="{FF2B5EF4-FFF2-40B4-BE49-F238E27FC236}">
                    <a16:creationId xmlns:a16="http://schemas.microsoft.com/office/drawing/2014/main" id="{FE96DEAD-EB14-4180-8B55-0B8AA87EA67D}"/>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F23C95D-A268-4625-83C7-6D19BC414A0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D2BE2F-AAEA-45FF-A532-F2907746865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49F1CDD-C4EC-4AAE-8DDB-42C5F283FE21}"/>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1" name="Freeform: Shape 581">
                <a:extLst>
                  <a:ext uri="{FF2B5EF4-FFF2-40B4-BE49-F238E27FC236}">
                    <a16:creationId xmlns:a16="http://schemas.microsoft.com/office/drawing/2014/main" id="{B4944DB3-F309-4FE0-B150-B1C69AA30B40}"/>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25" name="Straight Connector 224">
              <a:extLst>
                <a:ext uri="{FF2B5EF4-FFF2-40B4-BE49-F238E27FC236}">
                  <a16:creationId xmlns:a16="http://schemas.microsoft.com/office/drawing/2014/main" id="{8355C001-8092-46DC-BE09-DF51E9568321}"/>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70ECAD6-F370-46DF-A831-91333A457F78}"/>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32" name="Graphic 231" descr="Arrow circle">
            <a:extLst>
              <a:ext uri="{FF2B5EF4-FFF2-40B4-BE49-F238E27FC236}">
                <a16:creationId xmlns:a16="http://schemas.microsoft.com/office/drawing/2014/main" id="{5744B2BB-E11C-46A9-B0B4-73122EDA1E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47276" y="4060391"/>
            <a:ext cx="522927" cy="522927"/>
          </a:xfrm>
          <a:prstGeom prst="rect">
            <a:avLst/>
          </a:prstGeom>
        </p:spPr>
      </p:pic>
      <p:grpSp>
        <p:nvGrpSpPr>
          <p:cNvPr id="233" name="Graphic 79" descr="Gauge">
            <a:extLst>
              <a:ext uri="{FF2B5EF4-FFF2-40B4-BE49-F238E27FC236}">
                <a16:creationId xmlns:a16="http://schemas.microsoft.com/office/drawing/2014/main" id="{6C10A44C-59FB-4575-B980-32547EC12662}"/>
              </a:ext>
            </a:extLst>
          </p:cNvPr>
          <p:cNvGrpSpPr/>
          <p:nvPr/>
        </p:nvGrpSpPr>
        <p:grpSpPr>
          <a:xfrm>
            <a:off x="9848496" y="3639197"/>
            <a:ext cx="631035" cy="631035"/>
            <a:chOff x="4874400" y="4364622"/>
            <a:chExt cx="914400" cy="914400"/>
          </a:xfrm>
        </p:grpSpPr>
        <p:sp>
          <p:nvSpPr>
            <p:cNvPr id="234" name="Freeform: Shape 233">
              <a:extLst>
                <a:ext uri="{FF2B5EF4-FFF2-40B4-BE49-F238E27FC236}">
                  <a16:creationId xmlns:a16="http://schemas.microsoft.com/office/drawing/2014/main" id="{4EB92FCD-7A04-434A-82C6-7523B1F6396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5" name="Freeform: Shape 234">
              <a:extLst>
                <a:ext uri="{FF2B5EF4-FFF2-40B4-BE49-F238E27FC236}">
                  <a16:creationId xmlns:a16="http://schemas.microsoft.com/office/drawing/2014/main" id="{01CAAEB1-48A3-4FC2-83BC-687FCB3A9A29}"/>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6" name="Freeform: Shape 235">
              <a:extLst>
                <a:ext uri="{FF2B5EF4-FFF2-40B4-BE49-F238E27FC236}">
                  <a16:creationId xmlns:a16="http://schemas.microsoft.com/office/drawing/2014/main" id="{9167B3C3-C1DB-423D-83F8-3A4E66EF73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 name="Plus Sign 10">
            <a:extLst>
              <a:ext uri="{FF2B5EF4-FFF2-40B4-BE49-F238E27FC236}">
                <a16:creationId xmlns:a16="http://schemas.microsoft.com/office/drawing/2014/main" id="{0FCC0A0F-42DB-415F-8733-EC874A3DF35F}"/>
              </a:ext>
            </a:extLst>
          </p:cNvPr>
          <p:cNvSpPr/>
          <p:nvPr/>
        </p:nvSpPr>
        <p:spPr bwMode="auto">
          <a:xfrm>
            <a:off x="8043470" y="2559973"/>
            <a:ext cx="371308" cy="384263"/>
          </a:xfrm>
          <a:prstGeom prst="mathPlus">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19" descr="A picture containing drawing, clock&#10;&#10;Description automatically generated">
            <a:extLst>
              <a:ext uri="{FF2B5EF4-FFF2-40B4-BE49-F238E27FC236}">
                <a16:creationId xmlns:a16="http://schemas.microsoft.com/office/drawing/2014/main" id="{BE01B93C-55F2-4C34-87A8-45BD004A99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1597" y="1764035"/>
            <a:ext cx="405140" cy="405140"/>
          </a:xfrm>
          <a:prstGeom prst="rect">
            <a:avLst/>
          </a:prstGeom>
        </p:spPr>
      </p:pic>
      <p:pic>
        <p:nvPicPr>
          <p:cNvPr id="191" name="Picture 190" descr="A picture containing drawing, clock&#10;&#10;Description automatically generated">
            <a:extLst>
              <a:ext uri="{FF2B5EF4-FFF2-40B4-BE49-F238E27FC236}">
                <a16:creationId xmlns:a16="http://schemas.microsoft.com/office/drawing/2014/main" id="{0106C03A-600B-41EC-873F-CD9FB72AC4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9821" y="4101576"/>
            <a:ext cx="405140" cy="405140"/>
          </a:xfrm>
          <a:prstGeom prst="rect">
            <a:avLst/>
          </a:prstGeom>
        </p:spPr>
      </p:pic>
      <p:pic>
        <p:nvPicPr>
          <p:cNvPr id="203" name="Picture 202" descr="A picture containing drawing, clock&#10;&#10;Description automatically generated">
            <a:extLst>
              <a:ext uri="{FF2B5EF4-FFF2-40B4-BE49-F238E27FC236}">
                <a16:creationId xmlns:a16="http://schemas.microsoft.com/office/drawing/2014/main" id="{80025DDF-38F0-4F0B-AF41-5663110324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1326" y="4217197"/>
            <a:ext cx="405140" cy="405140"/>
          </a:xfrm>
          <a:prstGeom prst="rect">
            <a:avLst/>
          </a:prstGeom>
        </p:spPr>
      </p:pic>
      <p:pic>
        <p:nvPicPr>
          <p:cNvPr id="210" name="Picture 209" descr="A picture containing drawing, clock&#10;&#10;Description automatically generated">
            <a:extLst>
              <a:ext uri="{FF2B5EF4-FFF2-40B4-BE49-F238E27FC236}">
                <a16:creationId xmlns:a16="http://schemas.microsoft.com/office/drawing/2014/main" id="{9C7E8048-51B4-49B6-BE29-D597B5A906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9166" y="1747684"/>
            <a:ext cx="405140" cy="405140"/>
          </a:xfrm>
          <a:prstGeom prst="rect">
            <a:avLst/>
          </a:prstGeom>
        </p:spPr>
      </p:pic>
      <p:pic>
        <p:nvPicPr>
          <p:cNvPr id="237" name="Picture 236" descr="A picture containing drawing, clock&#10;&#10;Description automatically generated">
            <a:extLst>
              <a:ext uri="{FF2B5EF4-FFF2-40B4-BE49-F238E27FC236}">
                <a16:creationId xmlns:a16="http://schemas.microsoft.com/office/drawing/2014/main" id="{94EFF5E8-BA60-4DD2-9F95-9A88A1ACB2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1459" y="1886463"/>
            <a:ext cx="405140" cy="405140"/>
          </a:xfrm>
          <a:prstGeom prst="rect">
            <a:avLst/>
          </a:prstGeom>
        </p:spPr>
      </p:pic>
      <p:pic>
        <p:nvPicPr>
          <p:cNvPr id="238" name="Picture 237" descr="A picture containing drawing, clock&#10;&#10;Description automatically generated">
            <a:extLst>
              <a:ext uri="{FF2B5EF4-FFF2-40B4-BE49-F238E27FC236}">
                <a16:creationId xmlns:a16="http://schemas.microsoft.com/office/drawing/2014/main" id="{FC41287B-3468-4F8E-BB4D-57E716A4A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42135" y="4155316"/>
            <a:ext cx="405140" cy="405140"/>
          </a:xfrm>
          <a:prstGeom prst="rect">
            <a:avLst/>
          </a:prstGeom>
        </p:spPr>
      </p:pic>
    </p:spTree>
    <p:extLst>
      <p:ext uri="{BB962C8B-B14F-4D97-AF65-F5344CB8AC3E}">
        <p14:creationId xmlns:p14="http://schemas.microsoft.com/office/powerpoint/2010/main" val="2679927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childTnLst>
                                </p:cTn>
                              </p:par>
                              <p:par>
                                <p:cTn id="26" presetID="10" presetClass="entr" presetSubtype="0" fill="hold" nodeType="with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fade">
                                      <p:cBhvr>
                                        <p:cTn id="28" dur="500"/>
                                        <p:tgtEl>
                                          <p:spTgt spid="8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fade">
                                      <p:cBhvr>
                                        <p:cTn id="31" dur="500"/>
                                        <p:tgtEl>
                                          <p:spTgt spid="117"/>
                                        </p:tgtEl>
                                      </p:cBhvr>
                                    </p:animEffect>
                                  </p:childTnLst>
                                </p:cTn>
                              </p:par>
                              <p:par>
                                <p:cTn id="32" presetID="10" presetClass="entr" presetSubtype="0" fill="hold" nodeType="withEffect">
                                  <p:stCondLst>
                                    <p:cond delay="0"/>
                                  </p:stCondLst>
                                  <p:childTnLst>
                                    <p:set>
                                      <p:cBhvr>
                                        <p:cTn id="33" dur="1" fill="hold">
                                          <p:stCondLst>
                                            <p:cond delay="0"/>
                                          </p:stCondLst>
                                        </p:cTn>
                                        <p:tgtEl>
                                          <p:spTgt spid="118"/>
                                        </p:tgtEl>
                                        <p:attrNameLst>
                                          <p:attrName>style.visibility</p:attrName>
                                        </p:attrNameLst>
                                      </p:cBhvr>
                                      <p:to>
                                        <p:strVal val="visible"/>
                                      </p:to>
                                    </p:set>
                                    <p:animEffect transition="in" filter="fade">
                                      <p:cBhvr>
                                        <p:cTn id="34" dur="500"/>
                                        <p:tgtEl>
                                          <p:spTgt spid="1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6"/>
                                        </p:tgtEl>
                                        <p:attrNameLst>
                                          <p:attrName>style.visibility</p:attrName>
                                        </p:attrNameLst>
                                      </p:cBhvr>
                                      <p:to>
                                        <p:strVal val="visible"/>
                                      </p:to>
                                    </p:set>
                                    <p:animEffect transition="in" filter="fade">
                                      <p:cBhvr>
                                        <p:cTn id="37" dur="500"/>
                                        <p:tgtEl>
                                          <p:spTgt spid="14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6"/>
                                        </p:tgtEl>
                                        <p:attrNameLst>
                                          <p:attrName>style.visibility</p:attrName>
                                        </p:attrNameLst>
                                      </p:cBhvr>
                                      <p:to>
                                        <p:strVal val="visible"/>
                                      </p:to>
                                    </p:set>
                                    <p:animEffect transition="in" filter="fade">
                                      <p:cBhvr>
                                        <p:cTn id="40" dur="500"/>
                                        <p:tgtEl>
                                          <p:spTgt spid="116"/>
                                        </p:tgtEl>
                                      </p:cBhvr>
                                    </p:animEffect>
                                  </p:childTnLst>
                                </p:cTn>
                              </p:par>
                              <p:par>
                                <p:cTn id="41" presetID="10" presetClass="entr" presetSubtype="0" fill="hold" nodeType="withEffect">
                                  <p:stCondLst>
                                    <p:cond delay="0"/>
                                  </p:stCondLst>
                                  <p:childTnLst>
                                    <p:set>
                                      <p:cBhvr>
                                        <p:cTn id="42" dur="1" fill="hold">
                                          <p:stCondLst>
                                            <p:cond delay="0"/>
                                          </p:stCondLst>
                                        </p:cTn>
                                        <p:tgtEl>
                                          <p:spTgt spid="141"/>
                                        </p:tgtEl>
                                        <p:attrNameLst>
                                          <p:attrName>style.visibility</p:attrName>
                                        </p:attrNameLst>
                                      </p:cBhvr>
                                      <p:to>
                                        <p:strVal val="visible"/>
                                      </p:to>
                                    </p:set>
                                    <p:animEffect transition="in" filter="fade">
                                      <p:cBhvr>
                                        <p:cTn id="43" dur="500"/>
                                        <p:tgtEl>
                                          <p:spTgt spid="1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7"/>
                                        </p:tgtEl>
                                        <p:attrNameLst>
                                          <p:attrName>style.visibility</p:attrName>
                                        </p:attrNameLst>
                                      </p:cBhvr>
                                      <p:to>
                                        <p:strVal val="visible"/>
                                      </p:to>
                                    </p:set>
                                    <p:animEffect transition="in" filter="fade">
                                      <p:cBhvr>
                                        <p:cTn id="46" dur="500"/>
                                        <p:tgtEl>
                                          <p:spTgt spid="14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0"/>
                                  </p:stCondLst>
                                  <p:childTnLst>
                                    <p:set>
                                      <p:cBhvr>
                                        <p:cTn id="51" dur="1" fill="hold">
                                          <p:stCondLst>
                                            <p:cond delay="0"/>
                                          </p:stCondLst>
                                        </p:cTn>
                                        <p:tgtEl>
                                          <p:spTgt spid="210"/>
                                        </p:tgtEl>
                                        <p:attrNameLst>
                                          <p:attrName>style.visibility</p:attrName>
                                        </p:attrNameLst>
                                      </p:cBhvr>
                                      <p:to>
                                        <p:strVal val="visible"/>
                                      </p:to>
                                    </p:set>
                                    <p:animEffect transition="in" filter="fade">
                                      <p:cBhvr>
                                        <p:cTn id="52" dur="500"/>
                                        <p:tgtEl>
                                          <p:spTgt spid="210"/>
                                        </p:tgtEl>
                                      </p:cBhvr>
                                    </p:animEffect>
                                  </p:childTnLst>
                                </p:cTn>
                              </p:par>
                              <p:par>
                                <p:cTn id="53" presetID="10" presetClass="entr" presetSubtype="0" fill="hold" nodeType="withEffect">
                                  <p:stCondLst>
                                    <p:cond delay="0"/>
                                  </p:stCondLst>
                                  <p:childTnLst>
                                    <p:set>
                                      <p:cBhvr>
                                        <p:cTn id="54" dur="1" fill="hold">
                                          <p:stCondLst>
                                            <p:cond delay="0"/>
                                          </p:stCondLst>
                                        </p:cTn>
                                        <p:tgtEl>
                                          <p:spTgt spid="237"/>
                                        </p:tgtEl>
                                        <p:attrNameLst>
                                          <p:attrName>style.visibility</p:attrName>
                                        </p:attrNameLst>
                                      </p:cBhvr>
                                      <p:to>
                                        <p:strVal val="visible"/>
                                      </p:to>
                                    </p:set>
                                    <p:animEffect transition="in" filter="fade">
                                      <p:cBhvr>
                                        <p:cTn id="55" dur="500"/>
                                        <p:tgtEl>
                                          <p:spTgt spid="23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par>
                                <p:cTn id="61" presetID="10" presetClass="entr" presetSubtype="0" fill="hold" nodeType="withEffect">
                                  <p:stCondLst>
                                    <p:cond delay="0"/>
                                  </p:stCondLst>
                                  <p:childTnLst>
                                    <p:set>
                                      <p:cBhvr>
                                        <p:cTn id="62" dur="1" fill="hold">
                                          <p:stCondLst>
                                            <p:cond delay="0"/>
                                          </p:stCondLst>
                                        </p:cTn>
                                        <p:tgtEl>
                                          <p:spTgt spid="148"/>
                                        </p:tgtEl>
                                        <p:attrNameLst>
                                          <p:attrName>style.visibility</p:attrName>
                                        </p:attrNameLst>
                                      </p:cBhvr>
                                      <p:to>
                                        <p:strVal val="visible"/>
                                      </p:to>
                                    </p:set>
                                    <p:animEffect transition="in" filter="fade">
                                      <p:cBhvr>
                                        <p:cTn id="63" dur="500"/>
                                        <p:tgtEl>
                                          <p:spTgt spid="148"/>
                                        </p:tgtEl>
                                      </p:cBhvr>
                                    </p:animEffect>
                                  </p:childTnLst>
                                </p:cTn>
                              </p:par>
                              <p:par>
                                <p:cTn id="64" presetID="10" presetClass="entr" presetSubtype="0" fill="hold"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10" presetClass="entr" presetSubtype="0" fill="hold" nodeType="withEffect">
                                  <p:stCondLst>
                                    <p:cond delay="0"/>
                                  </p:stCondLst>
                                  <p:childTnLst>
                                    <p:set>
                                      <p:cBhvr>
                                        <p:cTn id="68" dur="1" fill="hold">
                                          <p:stCondLst>
                                            <p:cond delay="0"/>
                                          </p:stCondLst>
                                        </p:cTn>
                                        <p:tgtEl>
                                          <p:spTgt spid="191"/>
                                        </p:tgtEl>
                                        <p:attrNameLst>
                                          <p:attrName>style.visibility</p:attrName>
                                        </p:attrNameLst>
                                      </p:cBhvr>
                                      <p:to>
                                        <p:strVal val="visible"/>
                                      </p:to>
                                    </p:set>
                                    <p:animEffect transition="in" filter="fade">
                                      <p:cBhvr>
                                        <p:cTn id="69" dur="500"/>
                                        <p:tgtEl>
                                          <p:spTgt spid="19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500"/>
                                        <p:tgtEl>
                                          <p:spTgt spid="6"/>
                                        </p:tgtEl>
                                      </p:cBhvr>
                                    </p:animEffect>
                                  </p:childTnLst>
                                </p:cTn>
                              </p:par>
                              <p:par>
                                <p:cTn id="75" presetID="10" presetClass="entr" presetSubtype="0" fill="hold" nodeType="withEffect">
                                  <p:stCondLst>
                                    <p:cond delay="0"/>
                                  </p:stCondLst>
                                  <p:childTnLst>
                                    <p:set>
                                      <p:cBhvr>
                                        <p:cTn id="76" dur="1" fill="hold">
                                          <p:stCondLst>
                                            <p:cond delay="0"/>
                                          </p:stCondLst>
                                        </p:cTn>
                                        <p:tgtEl>
                                          <p:spTgt spid="203"/>
                                        </p:tgtEl>
                                        <p:attrNameLst>
                                          <p:attrName>style.visibility</p:attrName>
                                        </p:attrNameLst>
                                      </p:cBhvr>
                                      <p:to>
                                        <p:strVal val="visible"/>
                                      </p:to>
                                    </p:set>
                                    <p:animEffect transition="in" filter="fade">
                                      <p:cBhvr>
                                        <p:cTn id="77" dur="500"/>
                                        <p:tgtEl>
                                          <p:spTgt spid="20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6"/>
                                        </p:tgtEl>
                                        <p:attrNameLst>
                                          <p:attrName>style.visibility</p:attrName>
                                        </p:attrNameLst>
                                      </p:cBhvr>
                                      <p:to>
                                        <p:strVal val="visible"/>
                                      </p:to>
                                    </p:set>
                                    <p:animEffect transition="in" filter="fade">
                                      <p:cBhvr>
                                        <p:cTn id="82" dur="500"/>
                                        <p:tgtEl>
                                          <p:spTgt spid="206"/>
                                        </p:tgtEl>
                                      </p:cBhvr>
                                    </p:animEffect>
                                  </p:childTnLst>
                                </p:cTn>
                              </p:par>
                              <p:par>
                                <p:cTn id="83" presetID="10" presetClass="entr" presetSubtype="0" fill="hold" nodeType="withEffect">
                                  <p:stCondLst>
                                    <p:cond delay="0"/>
                                  </p:stCondLst>
                                  <p:childTnLst>
                                    <p:set>
                                      <p:cBhvr>
                                        <p:cTn id="84" dur="1" fill="hold">
                                          <p:stCondLst>
                                            <p:cond delay="0"/>
                                          </p:stCondLst>
                                        </p:cTn>
                                        <p:tgtEl>
                                          <p:spTgt spid="207"/>
                                        </p:tgtEl>
                                        <p:attrNameLst>
                                          <p:attrName>style.visibility</p:attrName>
                                        </p:attrNameLst>
                                      </p:cBhvr>
                                      <p:to>
                                        <p:strVal val="visible"/>
                                      </p:to>
                                    </p:set>
                                    <p:animEffect transition="in" filter="fade">
                                      <p:cBhvr>
                                        <p:cTn id="85" dur="500"/>
                                        <p:tgtEl>
                                          <p:spTgt spid="20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20"/>
                                        </p:tgtEl>
                                        <p:attrNameLst>
                                          <p:attrName>style.visibility</p:attrName>
                                        </p:attrNameLst>
                                      </p:cBhvr>
                                      <p:to>
                                        <p:strVal val="visible"/>
                                      </p:to>
                                    </p:set>
                                    <p:animEffect transition="in" filter="fade">
                                      <p:cBhvr>
                                        <p:cTn id="88" dur="500"/>
                                        <p:tgtEl>
                                          <p:spTgt spid="220"/>
                                        </p:tgtEl>
                                      </p:cBhvr>
                                    </p:animEffect>
                                  </p:childTnLst>
                                </p:cTn>
                              </p:par>
                              <p:par>
                                <p:cTn id="89" presetID="10" presetClass="entr" presetSubtype="0" fill="hold" nodeType="withEffect">
                                  <p:stCondLst>
                                    <p:cond delay="0"/>
                                  </p:stCondLst>
                                  <p:childTnLst>
                                    <p:set>
                                      <p:cBhvr>
                                        <p:cTn id="90" dur="1" fill="hold">
                                          <p:stCondLst>
                                            <p:cond delay="0"/>
                                          </p:stCondLst>
                                        </p:cTn>
                                        <p:tgtEl>
                                          <p:spTgt spid="221"/>
                                        </p:tgtEl>
                                        <p:attrNameLst>
                                          <p:attrName>style.visibility</p:attrName>
                                        </p:attrNameLst>
                                      </p:cBhvr>
                                      <p:to>
                                        <p:strVal val="visible"/>
                                      </p:to>
                                    </p:set>
                                    <p:animEffect transition="in" filter="fade">
                                      <p:cBhvr>
                                        <p:cTn id="91" dur="500"/>
                                        <p:tgtEl>
                                          <p:spTgt spid="221"/>
                                        </p:tgtEl>
                                      </p:cBhvr>
                                    </p:animEffect>
                                  </p:childTnLst>
                                </p:cTn>
                              </p:par>
                              <p:par>
                                <p:cTn id="92" presetID="10" presetClass="entr" presetSubtype="0" fill="hold" nodeType="withEffect">
                                  <p:stCondLst>
                                    <p:cond delay="0"/>
                                  </p:stCondLst>
                                  <p:childTnLst>
                                    <p:set>
                                      <p:cBhvr>
                                        <p:cTn id="93" dur="1" fill="hold">
                                          <p:stCondLst>
                                            <p:cond delay="0"/>
                                          </p:stCondLst>
                                        </p:cTn>
                                        <p:tgtEl>
                                          <p:spTgt spid="232"/>
                                        </p:tgtEl>
                                        <p:attrNameLst>
                                          <p:attrName>style.visibility</p:attrName>
                                        </p:attrNameLst>
                                      </p:cBhvr>
                                      <p:to>
                                        <p:strVal val="visible"/>
                                      </p:to>
                                    </p:set>
                                    <p:animEffect transition="in" filter="fade">
                                      <p:cBhvr>
                                        <p:cTn id="94" dur="500"/>
                                        <p:tgtEl>
                                          <p:spTgt spid="232"/>
                                        </p:tgtEl>
                                      </p:cBhvr>
                                    </p:animEffect>
                                  </p:childTnLst>
                                </p:cTn>
                              </p:par>
                              <p:par>
                                <p:cTn id="95" presetID="10"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animEffect transition="in" filter="fade">
                                      <p:cBhvr>
                                        <p:cTn id="97" dur="500"/>
                                        <p:tgtEl>
                                          <p:spTgt spid="233"/>
                                        </p:tgtEl>
                                      </p:cBhvr>
                                    </p:animEffect>
                                  </p:childTnLst>
                                </p:cTn>
                              </p:par>
                              <p:par>
                                <p:cTn id="98" presetID="10" presetClass="entr" presetSubtype="0" fill="hold" nodeType="withEffect">
                                  <p:stCondLst>
                                    <p:cond delay="0"/>
                                  </p:stCondLst>
                                  <p:childTnLst>
                                    <p:set>
                                      <p:cBhvr>
                                        <p:cTn id="99" dur="1" fill="hold">
                                          <p:stCondLst>
                                            <p:cond delay="0"/>
                                          </p:stCondLst>
                                        </p:cTn>
                                        <p:tgtEl>
                                          <p:spTgt spid="238"/>
                                        </p:tgtEl>
                                        <p:attrNameLst>
                                          <p:attrName>style.visibility</p:attrName>
                                        </p:attrNameLst>
                                      </p:cBhvr>
                                      <p:to>
                                        <p:strVal val="visible"/>
                                      </p:to>
                                    </p:set>
                                    <p:animEffect transition="in" filter="fade">
                                      <p:cBhvr>
                                        <p:cTn id="100"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52" grpId="0" animBg="1"/>
      <p:bldP spid="58" grpId="0"/>
      <p:bldP spid="87" grpId="0"/>
      <p:bldP spid="117" grpId="0" animBg="1"/>
      <p:bldP spid="146" grpId="0"/>
      <p:bldP spid="116" grpId="0" animBg="1"/>
      <p:bldP spid="147" grpId="0"/>
      <p:bldP spid="91" grpId="0"/>
      <p:bldP spid="206" grpId="0"/>
      <p:bldP spid="220" grpId="0" animBg="1"/>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190392"/>
            <a:ext cx="6271639" cy="5615640"/>
          </a:xfrm>
        </p:spPr>
        <p:txBody>
          <a:bodyPr/>
          <a:lstStyle/>
          <a:p>
            <a:r>
              <a:rPr lang="en-US" sz="1961">
                <a:solidFill>
                  <a:schemeClr val="tx2"/>
                </a:solidFill>
              </a:rPr>
              <a:t>Overview</a:t>
            </a:r>
          </a:p>
          <a:p>
            <a:pPr>
              <a:spcBef>
                <a:spcPts val="600"/>
              </a:spcBef>
            </a:pPr>
            <a:r>
              <a:rPr lang="en-US" sz="1765">
                <a:latin typeface="+mn-lt"/>
              </a:rPr>
              <a:t>A materialized view pre-computes, stores, and maintains its data like a table. </a:t>
            </a:r>
          </a:p>
          <a:p>
            <a:pPr>
              <a:spcBef>
                <a:spcPts val="600"/>
              </a:spcBef>
            </a:pPr>
            <a:r>
              <a:rPr lang="en-US" sz="1765">
                <a:latin typeface="+mn-lt"/>
              </a:rPr>
              <a:t>Materialized views are automatically updated when data in underlying tables are changed. This is a synchronous operation that occurs as soon as the data is changed.</a:t>
            </a:r>
          </a:p>
          <a:p>
            <a:pPr>
              <a:spcBef>
                <a:spcPts val="600"/>
              </a:spcBef>
            </a:pPr>
            <a:r>
              <a:rPr lang="en-US" sz="1765">
                <a:latin typeface="+mn-lt"/>
              </a:rPr>
              <a:t>The auto caching functionality allows Azure Synapse Analytics Query Optimizer to consider using indexed view even if the view is not referenced in the query. </a:t>
            </a:r>
          </a:p>
          <a:p>
            <a:pPr defTabSz="914225">
              <a:lnSpc>
                <a:spcPct val="100000"/>
              </a:lnSpc>
              <a:spcAft>
                <a:spcPts val="0"/>
              </a:spcAft>
              <a:buSzTx/>
            </a:pPr>
            <a:r>
              <a:rPr lang="en-US" sz="1765">
                <a:solidFill>
                  <a:prstClr val="black"/>
                </a:solidFill>
                <a:latin typeface="+mn-lt"/>
              </a:rPr>
              <a:t>Supported aggregations: MAX, MIN, AVG, COUNT, COUNT_BIG, SUM, VAR, STDEV</a:t>
            </a:r>
          </a:p>
          <a:p>
            <a:pPr>
              <a:spcBef>
                <a:spcPts val="600"/>
              </a:spcBef>
            </a:pPr>
            <a:endParaRPr lang="en-US" sz="1765">
              <a:latin typeface="+mn-lt"/>
            </a:endParaRPr>
          </a:p>
          <a:p>
            <a:r>
              <a:rPr lang="en-US" sz="1961">
                <a:solidFill>
                  <a:schemeClr val="tx2"/>
                </a:solidFill>
              </a:rPr>
              <a:t>Benefits</a:t>
            </a:r>
          </a:p>
          <a:p>
            <a:pPr marL="280121" indent="-280121">
              <a:buFont typeface="Arial" panose="020B0604020202020204" pitchFamily="34" charset="0"/>
              <a:buChar char="•"/>
            </a:pPr>
            <a:r>
              <a:rPr lang="en-US" sz="1765">
                <a:latin typeface="+mn-lt"/>
              </a:rPr>
              <a:t>Automatic and synchronous data refresh with data changes in base tables. No user action is required.</a:t>
            </a:r>
          </a:p>
          <a:p>
            <a:pPr marL="280121" indent="-280121">
              <a:buFont typeface="Arial" panose="020B0604020202020204" pitchFamily="34" charset="0"/>
              <a:buChar char="•"/>
            </a:pPr>
            <a:r>
              <a:rPr lang="en-US" sz="1765">
                <a:latin typeface="+mn-lt"/>
              </a:rPr>
              <a:t>High availability and resiliency as regular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a:t>
            </a:r>
          </a:p>
        </p:txBody>
      </p:sp>
      <p:sp>
        <p:nvSpPr>
          <p:cNvPr id="9" name="Rectangle 8">
            <a:extLst>
              <a:ext uri="{FF2B5EF4-FFF2-40B4-BE49-F238E27FC236}">
                <a16:creationId xmlns:a16="http://schemas.microsoft.com/office/drawing/2014/main" id="{660A19E2-2191-462A-818B-B5638294454C}"/>
              </a:ext>
            </a:extLst>
          </p:cNvPr>
          <p:cNvSpPr/>
          <p:nvPr/>
        </p:nvSpPr>
        <p:spPr>
          <a:xfrm>
            <a:off x="7177380" y="1031768"/>
            <a:ext cx="4809697" cy="452589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indexed view</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CREATE</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MATERIALIZED VIEW</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vw_Orders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WITH</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   DISTRIBUTION = ROUND_ROBIN </a:t>
            </a:r>
            <a:r>
              <a:rPr lang="en-US" sz="1372" kern="0">
                <a:solidFill>
                  <a:srgbClr val="FFFFFF">
                    <a:lumMod val="75000"/>
                  </a:srgbClr>
                </a:solidFill>
                <a:latin typeface="Calibri" panose="020F0502020204030204" pitchFamily="34" charset="0"/>
                <a:cs typeface="Calibri" panose="020F0502020204030204" pitchFamily="34" charset="0"/>
              </a:rPr>
              <a:t>|</a:t>
            </a:r>
            <a:endParaRPr lang="en-US" sz="1372" kern="0">
              <a:solidFill>
                <a:srgbClr val="FFFFFF">
                  <a:lumMod val="65000"/>
                </a:srgbClr>
              </a:solidFill>
              <a:latin typeface="Calibri" panose="020F0502020204030204" pitchFamily="34" charset="0"/>
              <a:cs typeface="Calibri" panose="020F0502020204030204" pitchFamily="34" charset="0"/>
            </a:endParaRPr>
          </a:p>
          <a:p>
            <a:pPr defTabSz="914225">
              <a:defRPr/>
            </a:pPr>
            <a:r>
              <a:rPr lang="en-US" sz="1372" kern="0">
                <a:solidFill>
                  <a:srgbClr val="FFFFFF">
                    <a:lumMod val="65000"/>
                  </a:srgbClr>
                </a:solidFill>
                <a:latin typeface="Calibri" panose="020F0502020204030204" pitchFamily="34" charset="0"/>
                <a:cs typeface="Calibri" panose="020F0502020204030204" pitchFamily="34" charset="0"/>
              </a:rPr>
              <a:t>   HASH(</a:t>
            </a:r>
            <a:r>
              <a:rPr lang="en-US" sz="1372" kern="0" err="1">
                <a:solidFill>
                  <a:srgbClr val="FFFFFF">
                    <a:lumMod val="65000"/>
                  </a:srgbClr>
                </a:solidFill>
                <a:latin typeface="Calibri" panose="020F0502020204030204" pitchFamily="34" charset="0"/>
                <a:cs typeface="Calibri" panose="020F0502020204030204" pitchFamily="34" charset="0"/>
              </a:rPr>
              <a:t>ProductID</a:t>
            </a:r>
            <a:r>
              <a:rPr lang="en-US" sz="1372" kern="0">
                <a:solidFill>
                  <a:srgbClr val="FFFFFF">
                    <a:lumMod val="65000"/>
                  </a:srgbClr>
                </a:solidFill>
                <a:latin typeface="Calibri" panose="020F0502020204030204" pitchFamily="34" charset="0"/>
                <a:cs typeface="Calibri" panose="020F0502020204030204" pitchFamily="34" charset="0"/>
              </a:rPr>
              <a:t>)</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AS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    SELECT</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SUM(</a:t>
            </a:r>
            <a:r>
              <a:rPr lang="en-US" sz="1372" kern="0" err="1">
                <a:solidFill>
                  <a:srgbClr val="000000"/>
                </a:solidFill>
                <a:latin typeface="Calibri" panose="020F0502020204030204" pitchFamily="34" charset="0"/>
                <a:cs typeface="Calibri" panose="020F0502020204030204" pitchFamily="34" charset="0"/>
              </a:rPr>
              <a:t>UnitPrice</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OrderQty</a:t>
            </a:r>
            <a:r>
              <a:rPr lang="en-US" sz="1372" kern="0">
                <a:solidFill>
                  <a:srgbClr val="000000"/>
                </a:solidFill>
                <a:latin typeface="Calibri" panose="020F0502020204030204" pitchFamily="34" charset="0"/>
                <a:cs typeface="Calibri" panose="020F0502020204030204" pitchFamily="34" charset="0"/>
              </a:rPr>
              <a:t>) AS Revenue</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COUNT_BIG(*) AS </a:t>
            </a:r>
            <a:r>
              <a:rPr lang="en-US" sz="1372" kern="0" err="1">
                <a:solidFill>
                  <a:srgbClr val="000000"/>
                </a:solidFill>
                <a:latin typeface="Calibri" panose="020F0502020204030204" pitchFamily="34" charset="0"/>
                <a:cs typeface="Calibri" panose="020F0502020204030204" pitchFamily="34" charset="0"/>
              </a:rPr>
              <a:t>OrderCount</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FROM</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SalesOrderDetail</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GROUP  BY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GO</a:t>
            </a:r>
            <a:r>
              <a:rPr lang="en-US" sz="1372" kern="0">
                <a:solidFill>
                  <a:srgbClr val="000000"/>
                </a:solidFill>
                <a:latin typeface="Calibri" panose="020F0502020204030204" pitchFamily="34" charset="0"/>
                <a:cs typeface="Calibri" panose="020F0502020204030204" pitchFamily="34" charset="0"/>
              </a:rPr>
              <a:t>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Disable index view and put it in suspended mode</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DISABLE;</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Re-enable index view by rebuilding it</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REBUILD;</a:t>
            </a:r>
            <a:endParaRPr lang="en-US" sz="1372"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8261166"/>
      </p:ext>
    </p:extLst>
  </p:cSld>
  <p:clrMapOvr>
    <a:masterClrMapping/>
  </p:clrMapOvr>
  <p:transition>
    <p:fade/>
  </p:transition>
  <p:extLst>
    <p:ext uri="{6950BFC3-D8DA-4A85-94F7-54DA5524770B}">
      <p188:commentRel xmlns:p188="http://schemas.microsoft.com/office/powerpoint/2018/8/main" xmlns="" r:id="rId3"/>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001607"/>
            <a:ext cx="9628018" cy="574132"/>
          </a:xfrm>
        </p:spPr>
        <p:txBody>
          <a:bodyPr/>
          <a:lstStyle/>
          <a:p>
            <a:pPr>
              <a:spcBef>
                <a:spcPts val="600"/>
              </a:spcBef>
            </a:pPr>
            <a:r>
              <a:rPr lang="en-US" sz="1765">
                <a:latin typeface="+mn-lt"/>
              </a:rPr>
              <a:t>In this example, a query to get the year total sales per customer is shown to have a lot of data shuffles and joins that contribute to slow performance: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pic>
        <p:nvPicPr>
          <p:cNvPr id="16" name="Picture 2">
            <a:extLst>
              <a:ext uri="{FF2B5EF4-FFF2-40B4-BE49-F238E27FC236}">
                <a16:creationId xmlns:a16="http://schemas.microsoft.com/office/drawing/2014/main" id="{FF47EBC3-BF97-456D-A9DB-9CEEA5E52E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38"/>
          <a:stretch/>
        </p:blipFill>
        <p:spPr bwMode="auto">
          <a:xfrm>
            <a:off x="5567754" y="2412476"/>
            <a:ext cx="6451955" cy="319337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05BB1B61-BFA8-4FAE-A444-A82D2E90C5FD}"/>
              </a:ext>
            </a:extLst>
          </p:cNvPr>
          <p:cNvSpPr txBox="1">
            <a:spLocks/>
          </p:cNvSpPr>
          <p:nvPr/>
        </p:nvSpPr>
        <p:spPr>
          <a:xfrm>
            <a:off x="5567756" y="1770054"/>
            <a:ext cx="4882477" cy="51023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bold"/>
                <a:cs typeface="Segoe UI Semilight" panose="020B0402040204020203" pitchFamily="34" charset="0"/>
              </a:rPr>
              <a:t>Execution time</a:t>
            </a:r>
            <a:r>
              <a:rPr lang="en-US" sz="1568">
                <a:latin typeface="Segoe UI Semilight" panose="020B0402040204020203" pitchFamily="34" charset="0"/>
                <a:cs typeface="Segoe UI Semilight" panose="020B0402040204020203" pitchFamily="34" charset="0"/>
              </a:rPr>
              <a:t>: 103 seconds</a:t>
            </a:r>
            <a:br>
              <a:rPr lang="en-US" sz="1568">
                <a:latin typeface="Segoe UI Semilight" panose="020B0402040204020203" pitchFamily="34" charset="0"/>
                <a:cs typeface="Segoe UI Semilight" panose="020B0402040204020203" pitchFamily="34" charset="0"/>
              </a:rPr>
            </a:br>
            <a:r>
              <a:rPr lang="en-US" sz="1568">
                <a:latin typeface="Segoe UI Semilight" panose="020B0402040204020203" pitchFamily="34" charset="0"/>
                <a:cs typeface="Segoe UI Semilight" panose="020B0402040204020203" pitchFamily="34" charset="0"/>
              </a:rPr>
              <a:t>Lots of data shuffles and joins needed to complete query</a:t>
            </a:r>
            <a:endParaRPr lang="en-US" sz="1765">
              <a:latin typeface="Segoe UI Semilight" panose="020B0402040204020203" pitchFamily="34" charset="0"/>
              <a:cs typeface="Segoe UI Semilight" panose="020B0402040204020203" pitchFamily="34" charset="0"/>
            </a:endParaRPr>
          </a:p>
        </p:txBody>
      </p:sp>
      <p:sp>
        <p:nvSpPr>
          <p:cNvPr id="21" name="Text Placeholder 5">
            <a:extLst>
              <a:ext uri="{FF2B5EF4-FFF2-40B4-BE49-F238E27FC236}">
                <a16:creationId xmlns:a16="http://schemas.microsoft.com/office/drawing/2014/main" id="{A758E157-1077-4B90-BC9C-A55C37C0BCBC}"/>
              </a:ext>
            </a:extLst>
          </p:cNvPr>
          <p:cNvSpPr txBox="1">
            <a:spLocks/>
          </p:cNvSpPr>
          <p:nvPr/>
        </p:nvSpPr>
        <p:spPr>
          <a:xfrm>
            <a:off x="427227" y="1874289"/>
            <a:ext cx="4882477" cy="510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light" panose="020B0402040204020203" pitchFamily="34" charset="0"/>
                <a:cs typeface="Segoe UI Semilight" panose="020B0402040204020203" pitchFamily="34" charset="0"/>
              </a:rPr>
              <a:t>No relevant indexed views created on the data warehouse</a:t>
            </a:r>
            <a:endParaRPr lang="en-US" sz="1765">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10008857"/>
      </p:ext>
    </p:extLst>
  </p:cSld>
  <p:clrMapOvr>
    <a:masterClrMapping/>
  </p:clrMapOvr>
  <p:transition>
    <p:fade/>
  </p:transition>
  <p:extLst>
    <p:ext uri="{6950BFC3-D8DA-4A85-94F7-54DA5524770B}">
      <p188:commentRel xmlns:p188="http://schemas.microsoft.com/office/powerpoint/2018/8/main" xmlns="" r:id="rId4"/>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7229" y="908672"/>
            <a:ext cx="7756474" cy="221599"/>
          </a:xfrm>
          <a:prstGeom prst="rect">
            <a:avLst/>
          </a:prstGeom>
        </p:spPr>
        <p:txBody>
          <a:bodyPr vert="horz" wrap="square" lIns="0" tIns="0" rIns="0" bIns="0" rtlCol="0" anchor="t">
            <a:spAutoFit/>
          </a:bodyPr>
          <a:lstStyle/>
          <a:p>
            <a:pPr defTabSz="797815">
              <a:lnSpc>
                <a:spcPct val="90000"/>
              </a:lnSpc>
              <a:spcBef>
                <a:spcPct val="0"/>
              </a:spcBef>
              <a:spcAft>
                <a:spcPts val="800"/>
              </a:spcAft>
              <a:defRPr/>
            </a:pPr>
            <a:r>
              <a:rPr lang="en-US" sz="1600">
                <a:solidFill>
                  <a:srgbClr val="000000"/>
                </a:solidFill>
                <a:latin typeface="Segoe UI"/>
                <a:cs typeface="Segoe UI"/>
              </a:rPr>
              <a:t>Limitless analytics service with unmatched time to insight</a:t>
            </a:r>
            <a:endParaRPr lang="en-US" sz="1600">
              <a:ln w="3175">
                <a:noFill/>
              </a:ln>
              <a:solidFill>
                <a:srgbClr val="000000"/>
              </a:solidFill>
              <a:latin typeface="Segoe UI"/>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4671" y="1364926"/>
            <a:ext cx="8039466" cy="4831665"/>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algn="ctr" defTabSz="914225">
              <a:defRPr/>
            </a:pPr>
            <a:endParaRPr lang="en-US" sz="1200" b="1">
              <a:solidFill>
                <a:srgbClr val="0070C3"/>
              </a:solidFill>
              <a:latin typeface="Segoe UI"/>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6508" y="1813522"/>
            <a:ext cx="7654240" cy="331105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200">
                <a:solidFill>
                  <a:srgbClr val="0078D7"/>
                </a:soli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55" tIns="0" rIns="0" bIns="0"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1300"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760" y="2647519"/>
            <a:ext cx="7427182" cy="235046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3331" y="4997979"/>
            <a:ext cx="7653535" cy="105754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18855" rIns="0" bIns="0"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300" b="1">
                  <a:solidFill>
                    <a:srgbClr val="0078D4"/>
                  </a:solidFill>
                  <a:latin typeface="Segoe UI Semibold"/>
                  <a:ea typeface="Segoe UI" pitchFamily="34" charset="0"/>
                  <a:cs typeface="Segoe UI Semibold" panose="020B0502040204020203" pitchFamily="34" charset="0"/>
                </a:rPr>
                <a:t>Azure</a:t>
              </a:r>
            </a:p>
            <a:p>
              <a:pPr defTabSz="932293" fontAlgn="base">
                <a:spcBef>
                  <a:spcPct val="0"/>
                </a:spcBef>
                <a:spcAft>
                  <a:spcPct val="0"/>
                </a:spcAft>
                <a:defRPr/>
              </a:pPr>
              <a:r>
                <a:rPr lang="en-US" sz="1300" b="1">
                  <a:solidFill>
                    <a:srgbClr val="000000"/>
                  </a:solidFill>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Common Data Model</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Enterprise Security</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029262" y="5769378"/>
            <a:ext cx="1041292" cy="60078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554" y="6131037"/>
            <a:ext cx="3056552" cy="478261"/>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Data </a:t>
            </a:r>
            <a:r>
              <a:rPr lang="en-US" sz="1372" b="1">
                <a:gradFill>
                  <a:gsLst>
                    <a:gs pos="2917">
                      <a:prstClr val="black"/>
                    </a:gs>
                    <a:gs pos="30000">
                      <a:prstClr val="black"/>
                    </a:gs>
                  </a:gsLst>
                  <a:lin ang="5400000" scaled="0"/>
                </a:gradFill>
                <a:latin typeface="Segoe UI"/>
              </a:rPr>
              <a:t>lake integrated </a:t>
            </a:r>
            <a:r>
              <a:rPr lang="en-US" sz="1372">
                <a:gradFill>
                  <a:gsLst>
                    <a:gs pos="2917">
                      <a:prstClr val="black"/>
                    </a:gs>
                    <a:gs pos="30000">
                      <a:prstClr val="black"/>
                    </a:gs>
                  </a:gsLst>
                  <a:lin ang="5400000" scaled="0"/>
                </a:gradFill>
                <a:latin typeface="Segoe UI"/>
              </a:rPr>
              <a:t>and Common Data Model aware</a:t>
            </a:r>
            <a:endParaRPr lang="en-US" sz="1372" b="1">
              <a:gradFill>
                <a:gsLst>
                  <a:gs pos="2917">
                    <a:prstClr val="black"/>
                  </a:gs>
                  <a:gs pos="30000">
                    <a:prstClr val="black"/>
                  </a:gs>
                </a:gsLst>
                <a:lin ang="5400000" scaled="0"/>
              </a:gradFill>
              <a:latin typeface="Segoe UI"/>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987" y="4424394"/>
            <a:ext cx="1612138"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987" y="3331430"/>
            <a:ext cx="1612137" cy="430421"/>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987" y="2781936"/>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987" y="3874899"/>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554" y="5257559"/>
            <a:ext cx="3056552" cy="6478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t>
            </a:r>
            <a:r>
              <a:rPr lang="en-US" sz="1372" b="1">
                <a:gradFill>
                  <a:gsLst>
                    <a:gs pos="2917">
                      <a:prstClr val="black"/>
                    </a:gs>
                    <a:gs pos="30000">
                      <a:prstClr val="black"/>
                    </a:gs>
                  </a:gsLst>
                  <a:lin ang="5400000" scaled="0"/>
                </a:gradFill>
                <a:latin typeface="Segoe UI"/>
              </a:rPr>
              <a:t>platform services </a:t>
            </a:r>
            <a:br>
              <a:rPr lang="en-US" sz="1372" b="1">
                <a:gradFill>
                  <a:gsLst>
                    <a:gs pos="2917">
                      <a:prstClr val="black"/>
                    </a:gs>
                    <a:gs pos="30000">
                      <a:prstClr val="black"/>
                    </a:gs>
                  </a:gsLst>
                  <a:lin ang="5400000" scaled="0"/>
                </a:gradFill>
                <a:latin typeface="Segoe UI"/>
              </a:rPr>
            </a:br>
            <a:r>
              <a:rPr lang="en-US" sz="1372">
                <a:gradFill>
                  <a:gsLst>
                    <a:gs pos="2917">
                      <a:prstClr val="black"/>
                    </a:gs>
                    <a:gs pos="30000">
                      <a:prstClr val="black"/>
                    </a:gs>
                  </a:gsLst>
                  <a:lin ang="5400000" scaled="0"/>
                </a:gradFill>
                <a:latin typeface="Segoe UI"/>
              </a:rPr>
              <a:t>for, management, security, monitoring, and </a:t>
            </a:r>
            <a:r>
              <a:rPr lang="en-US" sz="1372" err="1">
                <a:gradFill>
                  <a:gsLst>
                    <a:gs pos="2917">
                      <a:prstClr val="black"/>
                    </a:gs>
                    <a:gs pos="30000">
                      <a:prstClr val="black"/>
                    </a:gs>
                  </a:gsLst>
                  <a:lin ang="5400000" scaled="0"/>
                </a:gradFill>
                <a:latin typeface="Segoe UI"/>
              </a:rPr>
              <a:t>metastore</a:t>
            </a:r>
            <a:endParaRPr lang="en-US" sz="1372" b="1">
              <a:gradFill>
                <a:gsLst>
                  <a:gs pos="2917">
                    <a:prstClr val="black"/>
                  </a:gs>
                  <a:gs pos="30000">
                    <a:prstClr val="black"/>
                  </a:gs>
                </a:gsLst>
                <a:lin ang="5400000" scaled="0"/>
              </a:gradFill>
              <a:latin typeface="Segoe UI"/>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38430" y="4797939"/>
            <a:ext cx="932124" cy="78353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8437" y="2781935"/>
            <a:ext cx="0" cy="2078905"/>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441" y="4602135"/>
            <a:ext cx="4212821"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49" y="4060091"/>
            <a:ext cx="2076614" cy="49072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441" y="4062302"/>
            <a:ext cx="2084745" cy="49072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400">
                <a:gradFill>
                  <a:gsLst>
                    <a:gs pos="0">
                      <a:srgbClr val="FFFFFF"/>
                    </a:gs>
                    <a:gs pos="100000">
                      <a:srgbClr val="FFFFFF"/>
                    </a:gs>
                  </a:gsLst>
                  <a:lin ang="5400000" scaled="0"/>
                </a:gradFill>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441" y="3856927"/>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554" y="2695059"/>
            <a:ext cx="3056552" cy="2336853"/>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analytics runtimes available provisioned and serverless on-demand </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SQL Analytics </a:t>
            </a:r>
            <a:r>
              <a:rPr lang="en-US" sz="1372">
                <a:gradFill>
                  <a:gsLst>
                    <a:gs pos="2917">
                      <a:prstClr val="black"/>
                    </a:gs>
                    <a:gs pos="30000">
                      <a:prstClr val="black"/>
                    </a:gs>
                  </a:gsLst>
                  <a:lin ang="5400000" scaled="0"/>
                </a:gradFill>
                <a:latin typeface="Segoe UI"/>
              </a:rPr>
              <a:t>offering T-SQL for batch, streaming and interactive processing</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Spark</a:t>
            </a:r>
            <a:r>
              <a:rPr lang="en-US" sz="1372">
                <a:gradFill>
                  <a:gsLst>
                    <a:gs pos="2917">
                      <a:prstClr val="black"/>
                    </a:gs>
                    <a:gs pos="30000">
                      <a:prstClr val="black"/>
                    </a:gs>
                  </a:gsLst>
                  <a:lin ang="5400000" scaled="0"/>
                </a:gradFill>
                <a:latin typeface="Segoe UI"/>
              </a:rPr>
              <a:t> for big data processing with Python, Scala, R 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flipV="1">
            <a:off x="7818539" y="3863486"/>
            <a:ext cx="1252015" cy="48972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441" y="3494164"/>
            <a:ext cx="2084745"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PROVISIONED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48" y="3494164"/>
            <a:ext cx="2076614" cy="25870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441" y="3300642"/>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441"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441" y="2760100"/>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52711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23988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.NET</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595264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666541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Scala</a:t>
            </a:r>
          </a:p>
        </p:txBody>
      </p:sp>
      <p:sp>
        <p:nvSpPr>
          <p:cNvPr id="70" name="Rectangle 69">
            <a:extLst>
              <a:ext uri="{FF2B5EF4-FFF2-40B4-BE49-F238E27FC236}">
                <a16:creationId xmlns:a16="http://schemas.microsoft.com/office/drawing/2014/main" id="{963039AD-E708-4840-8BF9-8F0F23298DB6}"/>
              </a:ext>
            </a:extLst>
          </p:cNvPr>
          <p:cNvSpPr/>
          <p:nvPr/>
        </p:nvSpPr>
        <p:spPr bwMode="auto">
          <a:xfrm>
            <a:off x="7367960"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R</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3703" y="2230370"/>
            <a:ext cx="886852" cy="66503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554" y="1991328"/>
            <a:ext cx="3056552" cy="478084"/>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Multiple </a:t>
            </a:r>
            <a:r>
              <a:rPr lang="en-US" sz="1372" b="1">
                <a:gradFill>
                  <a:gsLst>
                    <a:gs pos="2917">
                      <a:prstClr val="black"/>
                    </a:gs>
                    <a:gs pos="30000">
                      <a:prstClr val="black"/>
                    </a:gs>
                  </a:gsLst>
                  <a:lin ang="5400000" scaled="0"/>
                </a:gradFill>
                <a:latin typeface="Segoe UI"/>
              </a:rPr>
              <a:t>languages </a:t>
            </a:r>
            <a:r>
              <a:rPr lang="en-US" sz="1372">
                <a:gradFill>
                  <a:gsLst>
                    <a:gs pos="2917">
                      <a:prstClr val="black"/>
                    </a:gs>
                    <a:gs pos="30000">
                      <a:prstClr val="black"/>
                    </a:gs>
                  </a:gsLst>
                  <a:lin ang="5400000" scaled="0"/>
                </a:gradFill>
                <a:latin typeface="Segoe UI"/>
              </a:rPr>
              <a:t>suited to different analytics workloads</a:t>
            </a:r>
            <a:endParaRPr lang="en-US" sz="1372" b="1">
              <a:gradFill>
                <a:gsLst>
                  <a:gs pos="2917">
                    <a:prstClr val="black"/>
                  </a:gs>
                  <a:gs pos="30000">
                    <a:prstClr val="black"/>
                  </a:gs>
                </a:gsLst>
                <a:lin ang="5400000" scaled="0"/>
              </a:gradFill>
              <a:latin typeface="Segoe UI"/>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760" y="2165519"/>
            <a:ext cx="7427182" cy="386186"/>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440" y="2238836"/>
            <a:ext cx="1962596" cy="21780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00" b="1">
                <a:solidFill>
                  <a:schemeClr val="tx2"/>
                </a:solidFill>
                <a:latin typeface="Segoe UI" panose="020B0502040204020203" pitchFamily="34" charset="0"/>
                <a:cs typeface="Segoe UI" panose="020B0502040204020203" pitchFamily="34" charset="0"/>
              </a:rPr>
              <a:t>Azure Synapse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38430" y="1485495"/>
            <a:ext cx="932124" cy="82583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554" y="1205311"/>
            <a:ext cx="3056552" cy="56036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SaaS </a:t>
            </a:r>
            <a:r>
              <a:rPr lang="en-US" sz="1372" b="1">
                <a:gradFill>
                  <a:gsLst>
                    <a:gs pos="2917">
                      <a:prstClr val="black"/>
                    </a:gs>
                    <a:gs pos="30000">
                      <a:prstClr val="black"/>
                    </a:gs>
                  </a:gsLst>
                  <a:lin ang="5400000" scaled="0"/>
                </a:gradFill>
                <a:latin typeface="Segoe UI"/>
              </a:rPr>
              <a:t>developer experiences </a:t>
            </a:r>
            <a:r>
              <a:rPr lang="en-US" sz="1372">
                <a:gradFill>
                  <a:gsLst>
                    <a:gs pos="2917">
                      <a:prstClr val="black"/>
                    </a:gs>
                    <a:gs pos="30000">
                      <a:prstClr val="black"/>
                    </a:gs>
                  </a:gsLst>
                  <a:lin ang="5400000" scaled="0"/>
                </a:gradFill>
                <a:latin typeface="Segoe UI"/>
              </a:rPr>
              <a:t>for code free and code first</a:t>
            </a:r>
            <a:endParaRPr lang="en-US" sz="2745" b="1">
              <a:gradFill>
                <a:gsLst>
                  <a:gs pos="2917">
                    <a:prstClr val="black"/>
                  </a:gs>
                  <a:gs pos="30000">
                    <a:prstClr val="black"/>
                  </a:gs>
                </a:gsLst>
                <a:lin ang="5400000" scaled="0"/>
              </a:gradFill>
              <a:latin typeface="Segoe UI"/>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8437" y="2257634"/>
            <a:ext cx="0" cy="228338"/>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235999" y="1482274"/>
            <a:ext cx="5086074" cy="483391"/>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72" b="1">
                <a:solidFill>
                  <a:schemeClr val="tx2"/>
                </a:solidFill>
                <a:latin typeface="Segoe UI Semibold"/>
              </a:rPr>
              <a:t>Artificial Intelligence / Machine Learning / Internet of Things</a:t>
            </a:r>
          </a:p>
          <a:p>
            <a:pPr defTabSz="914225">
              <a:lnSpc>
                <a:spcPct val="120000"/>
              </a:lnSpc>
              <a:defRPr/>
            </a:pPr>
            <a:r>
              <a:rPr lang="en-US" sz="1372" b="1">
                <a:solidFill>
                  <a:schemeClr val="tx2"/>
                </a:solidFill>
                <a:latin typeface="Segoe UI Semibold"/>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554" y="374121"/>
            <a:ext cx="3056552" cy="60554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Designed for analytics </a:t>
            </a:r>
            <a:r>
              <a:rPr lang="en-US" sz="1372" b="1">
                <a:gradFill>
                  <a:gsLst>
                    <a:gs pos="2917">
                      <a:prstClr val="black"/>
                    </a:gs>
                    <a:gs pos="30000">
                      <a:prstClr val="black"/>
                    </a:gs>
                  </a:gsLst>
                  <a:lin ang="5400000" scaled="0"/>
                </a:gradFill>
                <a:latin typeface="Segoe UI"/>
              </a:rPr>
              <a:t>workloads at any scale</a:t>
            </a:r>
            <a:endParaRPr lang="en-US" sz="2745" b="1">
              <a:gradFill>
                <a:gsLst>
                  <a:gs pos="2917">
                    <a:prstClr val="black"/>
                  </a:gs>
                  <a:gs pos="30000">
                    <a:prstClr val="black"/>
                  </a:gs>
                </a:gsLst>
                <a:lin ang="5400000" scaled="0"/>
              </a:gradFill>
              <a:latin typeface="Segoe UI"/>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flipV="1">
            <a:off x="8138430" y="676893"/>
            <a:ext cx="932124" cy="88661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684" y="4424394"/>
            <a:ext cx="1612138"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682" y="3331430"/>
            <a:ext cx="1612137" cy="43042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682" y="2781936"/>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682" y="3874899"/>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16191282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0"/>
                                  </p:stCondLst>
                                  <p:childTnLst>
                                    <p:set>
                                      <p:cBhvr>
                                        <p:cTn id="119" dur="1" fill="hold">
                                          <p:stCondLst>
                                            <p:cond delay="0"/>
                                          </p:stCondLst>
                                        </p:cTn>
                                        <p:tgtEl>
                                          <p:spTgt spid="70"/>
                                        </p:tgtEl>
                                        <p:attrNameLst>
                                          <p:attrName>style.visibility</p:attrName>
                                        </p:attrNameLst>
                                      </p:cBhvr>
                                      <p:to>
                                        <p:strVal val="visible"/>
                                      </p:to>
                                    </p:set>
                                    <p:animEffect transition="in" filter="fade">
                                      <p:cBhvr>
                                        <p:cTn id="120" dur="400"/>
                                        <p:tgtEl>
                                          <p:spTgt spid="70"/>
                                        </p:tgtEl>
                                      </p:cBhvr>
                                    </p:animEffect>
                                  </p:childTnLst>
                                </p:cTn>
                              </p:par>
                            </p:childTnLst>
                          </p:cTn>
                        </p:par>
                        <p:par>
                          <p:cTn id="121" fill="hold">
                            <p:stCondLst>
                              <p:cond delay="2900"/>
                            </p:stCondLst>
                            <p:childTnLst>
                              <p:par>
                                <p:cTn id="122" presetID="10" presetClass="entr" presetSubtype="0" fill="hold" grpId="0" nodeType="afterEffect">
                                  <p:stCondLst>
                                    <p:cond delay="200"/>
                                  </p:stCondLst>
                                  <p:childTnLst>
                                    <p:set>
                                      <p:cBhvr>
                                        <p:cTn id="123" dur="1" fill="hold">
                                          <p:stCondLst>
                                            <p:cond delay="0"/>
                                          </p:stCondLst>
                                        </p:cTn>
                                        <p:tgtEl>
                                          <p:spTgt spid="72"/>
                                        </p:tgtEl>
                                        <p:attrNameLst>
                                          <p:attrName>style.visibility</p:attrName>
                                        </p:attrNameLst>
                                      </p:cBhvr>
                                      <p:to>
                                        <p:strVal val="visible"/>
                                      </p:to>
                                    </p:set>
                                    <p:animEffect transition="in" filter="fade">
                                      <p:cBhvr>
                                        <p:cTn id="124" dur="200"/>
                                        <p:tgtEl>
                                          <p:spTgt spid="72"/>
                                        </p:tgtEl>
                                      </p:cBhvr>
                                    </p:animEffect>
                                  </p:childTnLst>
                                </p:cTn>
                              </p:par>
                              <p:par>
                                <p:cTn id="125" presetID="10" presetClass="entr" presetSubtype="0" fill="hold" nodeType="with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fade">
                                      <p:cBhvr>
                                        <p:cTn id="127" dur="200"/>
                                        <p:tgtEl>
                                          <p:spTgt spid="7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73"/>
                                        </p:tgtEl>
                                        <p:attrNameLst>
                                          <p:attrName>style.visibility</p:attrName>
                                        </p:attrNameLst>
                                      </p:cBhvr>
                                      <p:to>
                                        <p:strVal val="visible"/>
                                      </p:to>
                                    </p:set>
                                    <p:animEffect transition="in" filter="fade">
                                      <p:cBhvr>
                                        <p:cTn id="132" dur="500"/>
                                        <p:tgtEl>
                                          <p:spTgt spid="73"/>
                                        </p:tgtEl>
                                      </p:cBhvr>
                                    </p:animEffect>
                                  </p:childTnLst>
                                </p:cTn>
                              </p:par>
                              <p:par>
                                <p:cTn id="133" presetID="16" presetClass="entr" presetSubtype="42" fill="hold" nodeType="withEffect">
                                  <p:stCondLst>
                                    <p:cond delay="0"/>
                                  </p:stCondLst>
                                  <p:childTnLst>
                                    <p:set>
                                      <p:cBhvr>
                                        <p:cTn id="134" dur="1" fill="hold">
                                          <p:stCondLst>
                                            <p:cond delay="0"/>
                                          </p:stCondLst>
                                        </p:cTn>
                                        <p:tgtEl>
                                          <p:spTgt spid="77"/>
                                        </p:tgtEl>
                                        <p:attrNameLst>
                                          <p:attrName>style.visibility</p:attrName>
                                        </p:attrNameLst>
                                      </p:cBhvr>
                                      <p:to>
                                        <p:strVal val="visible"/>
                                      </p:to>
                                    </p:set>
                                    <p:animEffect transition="in" filter="barn(outHorizontal)">
                                      <p:cBhvr>
                                        <p:cTn id="135" dur="500"/>
                                        <p:tgtEl>
                                          <p:spTgt spid="77"/>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74"/>
                                        </p:tgtEl>
                                        <p:attrNameLst>
                                          <p:attrName>style.visibility</p:attrName>
                                        </p:attrNameLst>
                                      </p:cBhvr>
                                      <p:to>
                                        <p:strVal val="visible"/>
                                      </p:to>
                                    </p:set>
                                    <p:animEffect transition="in" filter="fade">
                                      <p:cBhvr>
                                        <p:cTn id="139" dur="500"/>
                                        <p:tgtEl>
                                          <p:spTgt spid="74"/>
                                        </p:tgtEl>
                                      </p:cBhvr>
                                    </p:animEffect>
                                  </p:childTnLst>
                                </p:cTn>
                              </p:par>
                            </p:childTnLst>
                          </p:cTn>
                        </p:par>
                        <p:par>
                          <p:cTn id="140" fill="hold">
                            <p:stCondLst>
                              <p:cond delay="1000"/>
                            </p:stCondLst>
                            <p:childTnLst>
                              <p:par>
                                <p:cTn id="141" presetID="10" presetClass="entr" presetSubtype="0" fill="hold" grpId="0" nodeType="afterEffect">
                                  <p:stCondLst>
                                    <p:cond delay="200"/>
                                  </p:stCondLst>
                                  <p:childTnLst>
                                    <p:set>
                                      <p:cBhvr>
                                        <p:cTn id="142" dur="1" fill="hold">
                                          <p:stCondLst>
                                            <p:cond delay="0"/>
                                          </p:stCondLst>
                                        </p:cTn>
                                        <p:tgtEl>
                                          <p:spTgt spid="76"/>
                                        </p:tgtEl>
                                        <p:attrNameLst>
                                          <p:attrName>style.visibility</p:attrName>
                                        </p:attrNameLst>
                                      </p:cBhvr>
                                      <p:to>
                                        <p:strVal val="visible"/>
                                      </p:to>
                                    </p:set>
                                    <p:animEffect transition="in" filter="fade">
                                      <p:cBhvr>
                                        <p:cTn id="143" dur="200"/>
                                        <p:tgtEl>
                                          <p:spTgt spid="76"/>
                                        </p:tgtEl>
                                      </p:cBhvr>
                                    </p:animEffect>
                                  </p:childTnLst>
                                </p:cTn>
                              </p:par>
                              <p:par>
                                <p:cTn id="144" presetID="10" presetClass="entr" presetSubtype="0" fill="hold" nodeType="withEffect">
                                  <p:stCondLst>
                                    <p:cond delay="0"/>
                                  </p:stCondLst>
                                  <p:childTnLst>
                                    <p:set>
                                      <p:cBhvr>
                                        <p:cTn id="145" dur="1" fill="hold">
                                          <p:stCondLst>
                                            <p:cond delay="0"/>
                                          </p:stCondLst>
                                        </p:cTn>
                                        <p:tgtEl>
                                          <p:spTgt spid="75"/>
                                        </p:tgtEl>
                                        <p:attrNameLst>
                                          <p:attrName>style.visibility</p:attrName>
                                        </p:attrNameLst>
                                      </p:cBhvr>
                                      <p:to>
                                        <p:strVal val="visible"/>
                                      </p:to>
                                    </p:set>
                                    <p:animEffect transition="in" filter="fade">
                                      <p:cBhvr>
                                        <p:cTn id="146" dur="200"/>
                                        <p:tgtEl>
                                          <p:spTgt spid="75"/>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500"/>
                                        <p:tgtEl>
                                          <p:spTgt spid="78"/>
                                        </p:tgtEl>
                                      </p:cBhvr>
                                    </p:animEffect>
                                  </p:childTnLst>
                                </p:cTn>
                              </p:par>
                            </p:childTnLst>
                          </p:cTn>
                        </p:par>
                        <p:par>
                          <p:cTn id="152" fill="hold">
                            <p:stCondLst>
                              <p:cond delay="500"/>
                            </p:stCondLst>
                            <p:childTnLst>
                              <p:par>
                                <p:cTn id="153" presetID="10" presetClass="entr" presetSubtype="0" fill="hold" grpId="0" nodeType="afterEffect">
                                  <p:stCondLst>
                                    <p:cond delay="500"/>
                                  </p:stCondLst>
                                  <p:childTnLst>
                                    <p:set>
                                      <p:cBhvr>
                                        <p:cTn id="154" dur="1" fill="hold">
                                          <p:stCondLst>
                                            <p:cond delay="0"/>
                                          </p:stCondLst>
                                        </p:cTn>
                                        <p:tgtEl>
                                          <p:spTgt spid="79"/>
                                        </p:tgtEl>
                                        <p:attrNameLst>
                                          <p:attrName>style.visibility</p:attrName>
                                        </p:attrNameLst>
                                      </p:cBhvr>
                                      <p:to>
                                        <p:strVal val="visible"/>
                                      </p:to>
                                    </p:set>
                                    <p:animEffect transition="in" filter="fade">
                                      <p:cBhvr>
                                        <p:cTn id="155" dur="200"/>
                                        <p:tgtEl>
                                          <p:spTgt spid="79"/>
                                        </p:tgtEl>
                                      </p:cBhvr>
                                    </p:animEffect>
                                  </p:childTnLst>
                                </p:cTn>
                              </p:par>
                              <p:par>
                                <p:cTn id="156" presetID="10" presetClass="entr" presetSubtype="0" fill="hold" nodeType="withEffect">
                                  <p:stCondLst>
                                    <p:cond delay="500"/>
                                  </p:stCondLst>
                                  <p:childTnLst>
                                    <p:set>
                                      <p:cBhvr>
                                        <p:cTn id="157" dur="1" fill="hold">
                                          <p:stCondLst>
                                            <p:cond delay="0"/>
                                          </p:stCondLst>
                                        </p:cTn>
                                        <p:tgtEl>
                                          <p:spTgt spid="80"/>
                                        </p:tgtEl>
                                        <p:attrNameLst>
                                          <p:attrName>style.visibility</p:attrName>
                                        </p:attrNameLst>
                                      </p:cBhvr>
                                      <p:to>
                                        <p:strVal val="visible"/>
                                      </p:to>
                                    </p:set>
                                    <p:animEffect transition="in" filter="fade">
                                      <p:cBhvr>
                                        <p:cTn id="158" dur="200"/>
                                        <p:tgtEl>
                                          <p:spTgt spid="80"/>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fade">
                                      <p:cBhvr>
                                        <p:cTn id="163" dur="200"/>
                                        <p:tgtEl>
                                          <p:spTgt spid="83"/>
                                        </p:tgtEl>
                                      </p:cBhvr>
                                    </p:animEffect>
                                  </p:childTnLst>
                                </p:cTn>
                              </p:par>
                            </p:childTnLst>
                          </p:cTn>
                        </p:par>
                        <p:par>
                          <p:cTn id="164" fill="hold">
                            <p:stCondLst>
                              <p:cond delay="200"/>
                            </p:stCondLst>
                            <p:childTnLst>
                              <p:par>
                                <p:cTn id="165" presetID="10" presetClass="entr" presetSubtype="0" fill="hold" grpId="0" nodeType="afterEffect">
                                  <p:stCondLst>
                                    <p:cond delay="200"/>
                                  </p:stCondLst>
                                  <p:childTnLst>
                                    <p:set>
                                      <p:cBhvr>
                                        <p:cTn id="166" dur="1" fill="hold">
                                          <p:stCondLst>
                                            <p:cond delay="0"/>
                                          </p:stCondLst>
                                        </p:cTn>
                                        <p:tgtEl>
                                          <p:spTgt spid="82"/>
                                        </p:tgtEl>
                                        <p:attrNameLst>
                                          <p:attrName>style.visibility</p:attrName>
                                        </p:attrNameLst>
                                      </p:cBhvr>
                                      <p:to>
                                        <p:strVal val="visible"/>
                                      </p:to>
                                    </p:set>
                                    <p:animEffect transition="in" filter="fade">
                                      <p:cBhvr>
                                        <p:cTn id="167" dur="200"/>
                                        <p:tgtEl>
                                          <p:spTgt spid="82"/>
                                        </p:tgtEl>
                                      </p:cBhvr>
                                    </p:animEffect>
                                  </p:childTnLst>
                                </p:cTn>
                              </p:par>
                            </p:childTnLst>
                          </p:cTn>
                        </p:par>
                        <p:par>
                          <p:cTn id="168" fill="hold">
                            <p:stCondLst>
                              <p:cond delay="600"/>
                            </p:stCondLst>
                            <p:childTnLst>
                              <p:par>
                                <p:cTn id="169" presetID="10" presetClass="entr" presetSubtype="0" fill="hold" grpId="0" nodeType="afterEffect">
                                  <p:stCondLst>
                                    <p:cond delay="200"/>
                                  </p:stCondLst>
                                  <p:childTnLst>
                                    <p:set>
                                      <p:cBhvr>
                                        <p:cTn id="170" dur="1" fill="hold">
                                          <p:stCondLst>
                                            <p:cond delay="0"/>
                                          </p:stCondLst>
                                        </p:cTn>
                                        <p:tgtEl>
                                          <p:spTgt spid="84"/>
                                        </p:tgtEl>
                                        <p:attrNameLst>
                                          <p:attrName>style.visibility</p:attrName>
                                        </p:attrNameLst>
                                      </p:cBhvr>
                                      <p:to>
                                        <p:strVal val="visible"/>
                                      </p:to>
                                    </p:set>
                                    <p:animEffect transition="in" filter="fade">
                                      <p:cBhvr>
                                        <p:cTn id="171" dur="200"/>
                                        <p:tgtEl>
                                          <p:spTgt spid="84"/>
                                        </p:tgtEl>
                                      </p:cBhvr>
                                    </p:animEffect>
                                  </p:childTnLst>
                                </p:cTn>
                              </p:par>
                            </p:childTnLst>
                          </p:cTn>
                        </p:par>
                        <p:par>
                          <p:cTn id="172" fill="hold">
                            <p:stCondLst>
                              <p:cond delay="1000"/>
                            </p:stCondLst>
                            <p:childTnLst>
                              <p:par>
                                <p:cTn id="173" presetID="10" presetClass="entr" presetSubtype="0" fill="hold" grpId="0" nodeType="afterEffect">
                                  <p:stCondLst>
                                    <p:cond delay="200"/>
                                  </p:stCondLst>
                                  <p:childTnLst>
                                    <p:set>
                                      <p:cBhvr>
                                        <p:cTn id="174" dur="1" fill="hold">
                                          <p:stCondLst>
                                            <p:cond delay="0"/>
                                          </p:stCondLst>
                                        </p:cTn>
                                        <p:tgtEl>
                                          <p:spTgt spid="81"/>
                                        </p:tgtEl>
                                        <p:attrNameLst>
                                          <p:attrName>style.visibility</p:attrName>
                                        </p:attrNameLst>
                                      </p:cBhvr>
                                      <p:to>
                                        <p:strVal val="visible"/>
                                      </p:to>
                                    </p:set>
                                    <p:animEffect transition="in" filter="fade">
                                      <p:cBhvr>
                                        <p:cTn id="175"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0"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60038"/>
            <a:ext cx="9801745" cy="574132"/>
          </a:xfrm>
        </p:spPr>
        <p:txBody>
          <a:bodyPr/>
          <a:lstStyle/>
          <a:p>
            <a:pPr>
              <a:spcBef>
                <a:spcPts val="600"/>
              </a:spcBef>
            </a:pPr>
            <a:r>
              <a:rPr lang="en-US" sz="1765">
                <a:latin typeface="+mn-lt"/>
              </a:rPr>
              <a:t>Now, we add an indexed view to the data warehouse to increase the performance of the previous query. This view can be leveraged by the query even though it is not directly referenced.</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5645033" y="2407062"/>
            <a:ext cx="6116627" cy="323165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Create indexed view for query</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CREATE INDEXED VIEW </a:t>
            </a:r>
            <a:r>
              <a:rPr lang="en-US" sz="1200" err="1">
                <a:solidFill>
                  <a:srgbClr val="000000"/>
                </a:solidFill>
                <a:latin typeface="Calibri" panose="020F0502020204030204" pitchFamily="34" charset="0"/>
                <a:cs typeface="Calibri" panose="020F0502020204030204" pitchFamily="34" charset="0"/>
              </a:rPr>
              <a:t>nbViewCS</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DISTRIBUTION</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HASH</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JOIN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a:t>
            </a:r>
            <a:r>
              <a:rPr lang="en-US" sz="1200">
                <a:solidFill>
                  <a:srgbClr val="0000FF"/>
                </a:solidFill>
                <a:latin typeface="Calibri" panose="020F0502020204030204" pitchFamily="34" charset="0"/>
                <a:cs typeface="Calibri" panose="020F0502020204030204" pitchFamily="34" charset="0"/>
              </a:rPr>
              <a:t>ON</a:t>
            </a:r>
            <a:r>
              <a:rPr lang="en-US" sz="1200">
                <a:solidFill>
                  <a:srgbClr val="000000"/>
                </a:solidFill>
                <a:latin typeface="Calibri" panose="020F0502020204030204" pitchFamily="34" charset="0"/>
                <a:cs typeface="Calibri" panose="020F0502020204030204" pitchFamily="34" charset="0"/>
              </a:rPr>
              <a:t> cust.sk = sales.sk</a:t>
            </a:r>
          </a:p>
          <a:p>
            <a:pPr defTabSz="914225" fontAlgn="base">
              <a:defRPr/>
            </a:pPr>
            <a:r>
              <a:rPr lang="en-US" sz="1200">
                <a:solidFill>
                  <a:srgbClr val="0000FF"/>
                </a:solidFill>
                <a:latin typeface="Calibri" panose="020F0502020204030204" pitchFamily="34" charset="0"/>
                <a:cs typeface="Calibri" panose="020F0502020204030204" pitchFamily="34" charset="0"/>
              </a:rPr>
              <a:t>JOIN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ON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p:txBody>
      </p:sp>
      <p:sp>
        <p:nvSpPr>
          <p:cNvPr id="10" name="Text Placeholder 5">
            <a:extLst>
              <a:ext uri="{FF2B5EF4-FFF2-40B4-BE49-F238E27FC236}">
                <a16:creationId xmlns:a16="http://schemas.microsoft.com/office/drawing/2014/main" id="{F7777D86-A38B-4B50-8E9F-EF344A2A3529}"/>
              </a:ext>
            </a:extLst>
          </p:cNvPr>
          <p:cNvSpPr txBox="1">
            <a:spLocks/>
          </p:cNvSpPr>
          <p:nvPr/>
        </p:nvSpPr>
        <p:spPr>
          <a:xfrm>
            <a:off x="5645032" y="2188700"/>
            <a:ext cx="5668773"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Create indexed view with hash distribution on </a:t>
            </a:r>
            <a:r>
              <a:rPr lang="en-US" sz="1400" err="1">
                <a:latin typeface="Segoe UI Semilight" panose="020B0402040204020203" pitchFamily="34" charset="0"/>
                <a:cs typeface="Segoe UI Semilight" panose="020B0402040204020203" pitchFamily="34" charset="0"/>
              </a:rPr>
              <a:t>customer_id</a:t>
            </a:r>
            <a:r>
              <a:rPr lang="en-US" sz="1400">
                <a:latin typeface="Segoe UI Semilight" panose="020B0402040204020203" pitchFamily="34" charset="0"/>
                <a:cs typeface="Segoe UI Semilight" panose="020B0402040204020203" pitchFamily="34" charset="0"/>
              </a:rPr>
              <a:t> column</a:t>
            </a:r>
            <a:endParaRPr lang="en-US" sz="1600">
              <a:latin typeface="Segoe UI Semilight" panose="020B0402040204020203" pitchFamily="34" charset="0"/>
              <a:cs typeface="Segoe UI Semilight" panose="020B0402040204020203" pitchFamily="34" charset="0"/>
            </a:endParaRPr>
          </a:p>
        </p:txBody>
      </p:sp>
      <p:sp>
        <p:nvSpPr>
          <p:cNvPr id="11" name="Rectangle 10">
            <a:extLst>
              <a:ext uri="{FF2B5EF4-FFF2-40B4-BE49-F238E27FC236}">
                <a16:creationId xmlns:a16="http://schemas.microsoft.com/office/drawing/2014/main" id="{7CF71836-4050-4DA1-98A5-55DEA72B1221}"/>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A72EF15-B46E-4FE9-906E-1D0BFD94E5C0}"/>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get year total sales per customer</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12491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58749"/>
            <a:ext cx="10363932" cy="573972"/>
          </a:xfrm>
        </p:spPr>
        <p:txBody>
          <a:bodyPr/>
          <a:lstStyle/>
          <a:p>
            <a:pPr>
              <a:spcBef>
                <a:spcPts val="600"/>
              </a:spcBef>
            </a:pPr>
            <a:r>
              <a:rPr lang="en-US" sz="1765">
                <a:latin typeface="+mn-lt"/>
              </a:rPr>
              <a:t>SQL pool query optimizer automatically leverages the indexed view to speed up the same query. Notice that the query does not need to reference the view directly</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pic>
        <p:nvPicPr>
          <p:cNvPr id="10" name="Picture 4">
            <a:extLst>
              <a:ext uri="{FF2B5EF4-FFF2-40B4-BE49-F238E27FC236}">
                <a16:creationId xmlns:a16="http://schemas.microsoft.com/office/drawing/2014/main" id="{8EC8EF7C-CC92-4A3E-8DA2-3C787F64D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7756" y="2412475"/>
            <a:ext cx="6537667" cy="253588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14DF70D-8F05-4535-8CDC-7A98F06DB660}"/>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704811B-02BE-491A-B4B8-0FAF6DE6FA7A}"/>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no changes have been made to query</a:t>
            </a:r>
            <a:endParaRPr lang="en-US" sz="1600">
              <a:latin typeface="Segoe UI Semilight" panose="020B0402040204020203" pitchFamily="34" charset="0"/>
              <a:cs typeface="Segoe UI Semilight" panose="020B0402040204020203" pitchFamily="34" charset="0"/>
            </a:endParaRPr>
          </a:p>
        </p:txBody>
      </p:sp>
      <p:sp>
        <p:nvSpPr>
          <p:cNvPr id="15" name="Text Placeholder 5">
            <a:extLst>
              <a:ext uri="{FF2B5EF4-FFF2-40B4-BE49-F238E27FC236}">
                <a16:creationId xmlns:a16="http://schemas.microsoft.com/office/drawing/2014/main" id="{9650E43B-FADD-45E5-819F-1CEF26C809B4}"/>
              </a:ext>
            </a:extLst>
          </p:cNvPr>
          <p:cNvSpPr txBox="1">
            <a:spLocks/>
          </p:cNvSpPr>
          <p:nvPr/>
        </p:nvSpPr>
        <p:spPr>
          <a:xfrm>
            <a:off x="5567755" y="1963719"/>
            <a:ext cx="6537666" cy="45538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bold"/>
                <a:cs typeface="Segoe UI Semilight" panose="020B0402040204020203" pitchFamily="34" charset="0"/>
              </a:rPr>
              <a:t>Execution time</a:t>
            </a:r>
            <a:r>
              <a:rPr lang="en-US" sz="1400">
                <a:latin typeface="Segoe UI Semilight" panose="020B0402040204020203" pitchFamily="34" charset="0"/>
                <a:cs typeface="Segoe UI Semilight" panose="020B0402040204020203" pitchFamily="34" charset="0"/>
              </a:rPr>
              <a:t>: 6 seconds</a:t>
            </a:r>
            <a:br>
              <a:rPr lang="en-US" sz="1400">
                <a:latin typeface="Segoe UI Semilight" panose="020B0402040204020203" pitchFamily="34" charset="0"/>
                <a:cs typeface="Segoe UI Semilight" panose="020B0402040204020203" pitchFamily="34" charset="0"/>
              </a:rPr>
            </a:br>
            <a:r>
              <a:rPr lang="en-US" sz="1400">
                <a:latin typeface="Segoe UI Semilight" panose="020B0402040204020203" pitchFamily="34" charset="0"/>
                <a:cs typeface="Segoe UI Semilight" panose="020B0402040204020203" pitchFamily="34" charset="0"/>
              </a:rPr>
              <a:t>Optimizer leverages materialized view to reduce data shuffles and joins needed</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85853142"/>
      </p:ext>
    </p:extLst>
  </p:cSld>
  <p:clrMapOvr>
    <a:masterClrMapping/>
  </p:clrMapOvr>
  <p:transition>
    <p:fade/>
  </p:transition>
  <p:extLst>
    <p:ext uri="{6950BFC3-D8DA-4A85-94F7-54DA5524770B}">
      <p188:commentRel xmlns:p188="http://schemas.microsoft.com/office/powerpoint/2018/8/main" xmlns="" r:id="rId4"/>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2285C9-E362-4F0E-A8F5-62ECCF4DF0B3}"/>
              </a:ext>
            </a:extLst>
          </p:cNvPr>
          <p:cNvSpPr>
            <a:spLocks noGrp="1"/>
          </p:cNvSpPr>
          <p:nvPr>
            <p:ph type="body" sz="quarter" idx="10"/>
          </p:nvPr>
        </p:nvSpPr>
        <p:spPr>
          <a:xfrm>
            <a:off x="427229" y="2120646"/>
            <a:ext cx="5848418" cy="3670123"/>
          </a:xfrm>
        </p:spPr>
        <p:txBody>
          <a:bodyPr/>
          <a:lstStyle/>
          <a:p>
            <a:r>
              <a:rPr lang="en-US" sz="1961">
                <a:solidFill>
                  <a:srgbClr val="0073FF"/>
                </a:solidFill>
                <a:latin typeface="+mn-lt"/>
              </a:rPr>
              <a:t>EXPLAIN - </a:t>
            </a:r>
            <a:r>
              <a:rPr lang="en-US" sz="1961">
                <a:latin typeface="+mn-lt"/>
              </a:rPr>
              <a:t>provides query plan for SQL statement without running the statement; view estimated cost of the query operations.</a:t>
            </a:r>
          </a:p>
          <a:p>
            <a:endParaRPr lang="en-US" sz="1961">
              <a:solidFill>
                <a:srgbClr val="0073FF"/>
              </a:solidFill>
              <a:latin typeface="+mn-lt"/>
            </a:endParaRPr>
          </a:p>
          <a:p>
            <a:endParaRPr lang="en-US" sz="1961">
              <a:solidFill>
                <a:srgbClr val="0073FF"/>
              </a:solidFill>
              <a:latin typeface="+mn-lt"/>
            </a:endParaRPr>
          </a:p>
          <a:p>
            <a:r>
              <a:rPr lang="en-US" sz="1961">
                <a:solidFill>
                  <a:srgbClr val="0073FF"/>
                </a:solidFill>
                <a:latin typeface="+mn-lt"/>
              </a:rPr>
              <a:t>EXPLAIN WITH_RECOMMENDATIONS - </a:t>
            </a:r>
            <a:r>
              <a:rPr lang="en-US" sz="1961">
                <a:latin typeface="+mn-lt"/>
              </a:rPr>
              <a:t>provides query plan with recommendations to optimize the SQL statement performance.</a:t>
            </a:r>
            <a:endParaRPr lang="en-US" sz="1961"/>
          </a:p>
          <a:p>
            <a:endParaRPr lang="en-US" sz="1961"/>
          </a:p>
          <a:p>
            <a:endParaRPr lang="en-US" sz="1961"/>
          </a:p>
        </p:txBody>
      </p:sp>
      <p:sp>
        <p:nvSpPr>
          <p:cNvPr id="3" name="Title 2">
            <a:extLst>
              <a:ext uri="{FF2B5EF4-FFF2-40B4-BE49-F238E27FC236}">
                <a16:creationId xmlns:a16="http://schemas.microsoft.com/office/drawing/2014/main" id="{F0E7FC7C-6E5D-4EEB-90EE-A6E90DF0D88B}"/>
              </a:ext>
            </a:extLst>
          </p:cNvPr>
          <p:cNvSpPr>
            <a:spLocks noGrp="1"/>
          </p:cNvSpPr>
          <p:nvPr>
            <p:ph type="title"/>
          </p:nvPr>
        </p:nvSpPr>
        <p:spPr>
          <a:xfrm>
            <a:off x="430963" y="286974"/>
            <a:ext cx="11334431" cy="739238"/>
          </a:xfrm>
        </p:spPr>
        <p:txBody>
          <a:bodyPr/>
          <a:lstStyle/>
          <a:p>
            <a:r>
              <a:rPr lang="en-US"/>
              <a:t>Materialized views- Recommendations</a:t>
            </a:r>
          </a:p>
        </p:txBody>
      </p:sp>
      <p:sp>
        <p:nvSpPr>
          <p:cNvPr id="6" name="Rectangle 5">
            <a:extLst>
              <a:ext uri="{FF2B5EF4-FFF2-40B4-BE49-F238E27FC236}">
                <a16:creationId xmlns:a16="http://schemas.microsoft.com/office/drawing/2014/main" id="{63815BE3-AA1F-4AFA-9528-C6649AF92E17}"/>
              </a:ext>
            </a:extLst>
          </p:cNvPr>
          <p:cNvSpPr/>
          <p:nvPr/>
        </p:nvSpPr>
        <p:spPr>
          <a:xfrm>
            <a:off x="6630047" y="2231830"/>
            <a:ext cx="5489126" cy="3258644"/>
          </a:xfrm>
          <a:prstGeom prst="rect">
            <a:avLst/>
          </a:prstGeom>
          <a:ln>
            <a:solidFill>
              <a:schemeClr val="bg2">
                <a:lumMod val="50000"/>
              </a:schemeClr>
            </a:solidFill>
          </a:ln>
        </p:spPr>
        <p:txBody>
          <a:bodyPr wrap="square">
            <a:spAutoFit/>
          </a:bodyPr>
          <a:lstStyle/>
          <a:p>
            <a:pPr lvl="0">
              <a:defRPr/>
            </a:pPr>
            <a:r>
              <a:rPr lang="en-US" sz="1372">
                <a:solidFill>
                  <a:srgbClr val="0101FD"/>
                </a:solidFill>
                <a:latin typeface="Calibri" panose="020F0502020204030204" pitchFamily="34" charset="0"/>
                <a:cs typeface="Calibri" panose="020F0502020204030204" pitchFamily="34" charset="0"/>
              </a:rPr>
              <a:t>EXPLAIN</a:t>
            </a:r>
            <a:r>
              <a:rPr lang="en-US" sz="1372">
                <a:solidFill>
                  <a:srgbClr val="171717"/>
                </a:solidFill>
                <a:latin typeface="Calibri" panose="020F0502020204030204" pitchFamily="34" charset="0"/>
                <a:cs typeface="Calibri" panose="020F0502020204030204" pitchFamily="34" charset="0"/>
              </a:rPr>
              <a:t> WITH_RECOMMENDATIONS </a:t>
            </a:r>
          </a:p>
          <a:p>
            <a:pPr lvl="0">
              <a:defRPr/>
            </a:pP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count</a:t>
            </a:r>
            <a:r>
              <a:rPr lang="en-US" sz="1372">
                <a:solidFill>
                  <a:srgbClr val="171717"/>
                </a:solidFill>
                <a:latin typeface="Calibri" panose="020F0502020204030204" pitchFamily="34" charset="0"/>
                <a:cs typeface="Calibri" panose="020F0502020204030204" pitchFamily="34" charset="0"/>
              </a:rPr>
              <a:t>(*) </a:t>
            </a:r>
          </a:p>
          <a:p>
            <a:pPr lvl="0">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171717"/>
                </a:solidFill>
                <a:latin typeface="Calibri" panose="020F0502020204030204" pitchFamily="34" charset="0"/>
                <a:cs typeface="Calibri" panose="020F0502020204030204" pitchFamily="34" charset="0"/>
              </a:rPr>
              <a:t>(</a:t>
            </a: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distinct</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c_last_name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c_first_name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d_date</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date_dim</a:t>
            </a:r>
            <a:r>
              <a:rPr lang="en-US" sz="1372">
                <a:solidFill>
                  <a:srgbClr val="171717"/>
                </a:solidFill>
                <a:latin typeface="Calibri" panose="020F0502020204030204" pitchFamily="34" charset="0"/>
                <a:cs typeface="Calibri" panose="020F0502020204030204" pitchFamily="34" charset="0"/>
              </a:rPr>
              <a:t>, customer </a:t>
            </a:r>
          </a:p>
          <a:p>
            <a:pPr lvl="1">
              <a:defRPr/>
            </a:pPr>
            <a:r>
              <a:rPr lang="en-US" sz="1372">
                <a:solidFill>
                  <a:srgbClr val="0101FD"/>
                </a:solidFill>
                <a:latin typeface="Calibri" panose="020F0502020204030204" pitchFamily="34" charset="0"/>
                <a:cs typeface="Calibri" panose="020F0502020204030204" pitchFamily="34" charset="0"/>
              </a:rPr>
              <a:t>where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store_sales.ss_sold_date_sk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date_dim.d_date_sk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store_sales.ss_customer_sk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customer.c_customer_sk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d_month_seq</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between</a:t>
            </a:r>
            <a:r>
              <a:rPr lang="en-US" sz="1372">
                <a:solidFill>
                  <a:srgbClr val="171717"/>
                </a:solidFill>
                <a:latin typeface="Calibri" panose="020F0502020204030204" pitchFamily="34" charset="0"/>
                <a:cs typeface="Calibri" panose="020F0502020204030204" pitchFamily="34" charset="0"/>
              </a:rPr>
              <a:t> 1194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1194+11) </a:t>
            </a:r>
          </a:p>
          <a:p>
            <a:pPr lvl="0">
              <a:defRPr/>
            </a:pPr>
            <a:r>
              <a:rPr lang="en-US" sz="1372">
                <a:solidFill>
                  <a:srgbClr val="0101FD"/>
                </a:solidFill>
                <a:latin typeface="Calibri" panose="020F0502020204030204" pitchFamily="34" charset="0"/>
                <a:cs typeface="Calibri" panose="020F0502020204030204" pitchFamily="34" charset="0"/>
              </a:rPr>
              <a:t>except</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171717"/>
                </a:solidFill>
                <a:latin typeface="Calibri" panose="020F0502020204030204" pitchFamily="34" charset="0"/>
                <a:cs typeface="Calibri" panose="020F0502020204030204" pitchFamily="34" charset="0"/>
              </a:rPr>
              <a:t>(</a:t>
            </a: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distinct</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c_last_name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c_first_name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d_date</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date_dim</a:t>
            </a:r>
            <a:r>
              <a:rPr lang="en-US" sz="1372">
                <a:solidFill>
                  <a:srgbClr val="171717"/>
                </a:solidFill>
                <a:latin typeface="Calibri" panose="020F0502020204030204" pitchFamily="34" charset="0"/>
                <a:cs typeface="Calibri" panose="020F0502020204030204" pitchFamily="34" charset="0"/>
              </a:rPr>
              <a:t>, customer </a:t>
            </a:r>
          </a:p>
          <a:p>
            <a:pPr lvl="1">
              <a:defRPr/>
            </a:pPr>
            <a:r>
              <a:rPr lang="en-US" sz="1372">
                <a:solidFill>
                  <a:srgbClr val="0101FD"/>
                </a:solidFill>
                <a:latin typeface="Calibri" panose="020F0502020204030204" pitchFamily="34" charset="0"/>
                <a:cs typeface="Calibri" panose="020F0502020204030204" pitchFamily="34" charset="0"/>
              </a:rPr>
              <a:t>where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catalog_sales.cs_sold_date_sk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date_dim.d_date_sk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catalog_sales.cs_bill_customer_sk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customer.c_customer_sk</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d_month_seq</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between</a:t>
            </a:r>
            <a:r>
              <a:rPr lang="en-US" sz="1372">
                <a:solidFill>
                  <a:srgbClr val="171717"/>
                </a:solidFill>
                <a:latin typeface="Calibri" panose="020F0502020204030204" pitchFamily="34" charset="0"/>
                <a:cs typeface="Calibri" panose="020F0502020204030204" pitchFamily="34" charset="0"/>
              </a:rPr>
              <a:t> 1194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1194+11) </a:t>
            </a:r>
          </a:p>
          <a:p>
            <a:pPr lvl="0">
              <a:defRPr/>
            </a:pP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top_customers</a:t>
            </a:r>
            <a:endParaRPr lang="en-US" sz="3529">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63444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Materialized Views</a:t>
            </a:r>
          </a:p>
        </p:txBody>
      </p:sp>
      <p:sp>
        <p:nvSpPr>
          <p:cNvPr id="8" name="Text Placeholder 7">
            <a:extLst>
              <a:ext uri="{FF2B5EF4-FFF2-40B4-BE49-F238E27FC236}">
                <a16:creationId xmlns:a16="http://schemas.microsoft.com/office/drawing/2014/main" id="{17D355DE-D2C8-462B-962D-652F2A3CA014}"/>
              </a:ext>
            </a:extLst>
          </p:cNvPr>
          <p:cNvSpPr>
            <a:spLocks noGrp="1"/>
          </p:cNvSpPr>
          <p:nvPr>
            <p:ph type="body" sz="quarter" idx="10"/>
          </p:nvPr>
        </p:nvSpPr>
        <p:spPr>
          <a:xfrm>
            <a:off x="584201" y="1435780"/>
            <a:ext cx="11018520" cy="4760235"/>
          </a:xfrm>
        </p:spPr>
        <p:txBody>
          <a:bodyPr/>
          <a:lstStyle/>
          <a:p>
            <a:pPr marL="241254" marR="296488" indent="-229191" algn="just">
              <a:lnSpc>
                <a:spcPct val="80000"/>
              </a:lnSpc>
              <a:spcBef>
                <a:spcPts val="765"/>
              </a:spcBef>
              <a:buFont typeface="Arial"/>
              <a:buChar char="•"/>
              <a:tabLst>
                <a:tab pos="241889" algn="l"/>
              </a:tabLst>
            </a:pPr>
            <a:r>
              <a:rPr lang="en-US" sz="2353" spc="-25">
                <a:latin typeface="+mn-lt"/>
                <a:cs typeface="Calibri"/>
              </a:rPr>
              <a:t>Indexed </a:t>
            </a:r>
            <a:r>
              <a:rPr lang="en-US" sz="2353" spc="-15">
                <a:latin typeface="+mn-lt"/>
                <a:cs typeface="Calibri"/>
              </a:rPr>
              <a:t>views </a:t>
            </a:r>
            <a:r>
              <a:rPr lang="en-US" sz="2353" spc="-10">
                <a:latin typeface="+mn-lt"/>
                <a:cs typeface="Calibri"/>
              </a:rPr>
              <a:t>cache </a:t>
            </a:r>
            <a:r>
              <a:rPr lang="en-US" sz="2353" spc="-5">
                <a:latin typeface="+mn-lt"/>
                <a:cs typeface="Calibri"/>
              </a:rPr>
              <a:t>the </a:t>
            </a:r>
            <a:r>
              <a:rPr lang="en-US" sz="2353" spc="-10">
                <a:latin typeface="+mn-lt"/>
                <a:cs typeface="Calibri"/>
              </a:rPr>
              <a:t>schema </a:t>
            </a:r>
            <a:r>
              <a:rPr lang="en-US" sz="2353" spc="-5">
                <a:latin typeface="+mn-lt"/>
                <a:cs typeface="Calibri"/>
              </a:rPr>
              <a:t>and </a:t>
            </a:r>
            <a:r>
              <a:rPr lang="en-US" sz="2353" spc="-20">
                <a:latin typeface="+mn-lt"/>
                <a:cs typeface="Calibri"/>
              </a:rPr>
              <a:t>data </a:t>
            </a:r>
            <a:r>
              <a:rPr lang="en-US" sz="2353" spc="-25">
                <a:latin typeface="+mn-lt"/>
                <a:cs typeface="Calibri"/>
              </a:rPr>
              <a:t>for </a:t>
            </a:r>
            <a:r>
              <a:rPr lang="en-US" sz="2353" spc="-5">
                <a:latin typeface="+mn-lt"/>
                <a:cs typeface="Calibri"/>
              </a:rPr>
              <a:t>a </a:t>
            </a:r>
            <a:r>
              <a:rPr lang="en-US" sz="2353" spc="-10">
                <a:latin typeface="+mn-lt"/>
                <a:cs typeface="Calibri"/>
              </a:rPr>
              <a:t>view </a:t>
            </a:r>
            <a:r>
              <a:rPr lang="en-US" sz="2353" spc="-5">
                <a:latin typeface="+mn-lt"/>
                <a:cs typeface="Calibri"/>
              </a:rPr>
              <a:t>in </a:t>
            </a:r>
            <a:r>
              <a:rPr lang="en-US" sz="2353" spc="-20">
                <a:latin typeface="+mn-lt"/>
                <a:cs typeface="Calibri"/>
              </a:rPr>
              <a:t>DW </a:t>
            </a:r>
            <a:r>
              <a:rPr lang="en-US" sz="2353" spc="-15">
                <a:latin typeface="+mn-lt"/>
                <a:cs typeface="Calibri"/>
              </a:rPr>
              <a:t>remote  </a:t>
            </a:r>
            <a:r>
              <a:rPr lang="en-US" sz="2353" spc="-25">
                <a:latin typeface="+mn-lt"/>
                <a:cs typeface="Calibri"/>
              </a:rPr>
              <a:t>storage. </a:t>
            </a:r>
            <a:r>
              <a:rPr lang="en-US" sz="2353" spc="-10">
                <a:latin typeface="+mn-lt"/>
                <a:cs typeface="Calibri"/>
              </a:rPr>
              <a:t>They </a:t>
            </a:r>
            <a:r>
              <a:rPr lang="en-US" sz="2353" spc="-20">
                <a:latin typeface="+mn-lt"/>
                <a:cs typeface="Calibri"/>
              </a:rPr>
              <a:t>are </a:t>
            </a:r>
            <a:r>
              <a:rPr lang="en-US" sz="2353" spc="-10">
                <a:latin typeface="+mn-lt"/>
                <a:cs typeface="Calibri"/>
              </a:rPr>
              <a:t>useful </a:t>
            </a:r>
            <a:r>
              <a:rPr lang="en-US" sz="2353" spc="-25">
                <a:latin typeface="+mn-lt"/>
                <a:cs typeface="Calibri"/>
              </a:rPr>
              <a:t>for </a:t>
            </a:r>
            <a:r>
              <a:rPr lang="en-US" sz="2353" spc="-15">
                <a:latin typeface="+mn-lt"/>
                <a:cs typeface="Calibri"/>
              </a:rPr>
              <a:t>improving </a:t>
            </a:r>
            <a:r>
              <a:rPr lang="en-US" sz="2353" spc="-5">
                <a:latin typeface="+mn-lt"/>
                <a:cs typeface="Calibri"/>
              </a:rPr>
              <a:t>the </a:t>
            </a:r>
            <a:r>
              <a:rPr lang="en-US" sz="2353" spc="-15">
                <a:latin typeface="+mn-lt"/>
                <a:cs typeface="Calibri"/>
              </a:rPr>
              <a:t>performance </a:t>
            </a:r>
            <a:r>
              <a:rPr lang="en-US" sz="2353" spc="-5">
                <a:latin typeface="+mn-lt"/>
                <a:cs typeface="Calibri"/>
              </a:rPr>
              <a:t>of </a:t>
            </a:r>
            <a:r>
              <a:rPr lang="en-US" sz="2353">
                <a:latin typeface="+mn-lt"/>
                <a:cs typeface="Calibri"/>
              </a:rPr>
              <a:t>‘SELECT’  </a:t>
            </a:r>
            <a:r>
              <a:rPr lang="en-US" sz="2353" spc="-20">
                <a:latin typeface="+mn-lt"/>
                <a:cs typeface="Calibri"/>
              </a:rPr>
              <a:t>statement </a:t>
            </a:r>
            <a:r>
              <a:rPr lang="en-US" sz="2353" spc="-10">
                <a:latin typeface="+mn-lt"/>
                <a:cs typeface="Calibri"/>
              </a:rPr>
              <a:t>queries that </a:t>
            </a:r>
            <a:r>
              <a:rPr lang="en-US" sz="2353" spc="-5">
                <a:latin typeface="+mn-lt"/>
                <a:cs typeface="Calibri"/>
              </a:rPr>
              <a:t>include</a:t>
            </a:r>
            <a:r>
              <a:rPr lang="en-US" sz="2353" spc="105">
                <a:latin typeface="+mn-lt"/>
                <a:cs typeface="Calibri"/>
              </a:rPr>
              <a:t> </a:t>
            </a:r>
            <a:r>
              <a:rPr lang="en-US" sz="2353" spc="-15">
                <a:latin typeface="+mn-lt"/>
                <a:cs typeface="Calibri"/>
              </a:rPr>
              <a:t>aggregations</a:t>
            </a:r>
          </a:p>
          <a:p>
            <a:pPr marL="12063" marR="296488" indent="0" algn="just">
              <a:lnSpc>
                <a:spcPct val="80000"/>
              </a:lnSpc>
              <a:spcBef>
                <a:spcPts val="765"/>
              </a:spcBef>
              <a:buNone/>
              <a:tabLst>
                <a:tab pos="241889" algn="l"/>
              </a:tabLst>
            </a:pPr>
            <a:endParaRPr lang="en-US" sz="2353">
              <a:latin typeface="+mn-lt"/>
              <a:cs typeface="Calibri"/>
            </a:endParaRPr>
          </a:p>
          <a:p>
            <a:pPr marL="241254" marR="436796" indent="-229191" algn="just">
              <a:lnSpc>
                <a:spcPct val="80000"/>
              </a:lnSpc>
              <a:spcBef>
                <a:spcPts val="600"/>
              </a:spcBef>
              <a:buFont typeface="Arial"/>
              <a:buChar char="•"/>
              <a:tabLst>
                <a:tab pos="241889" algn="l"/>
              </a:tabLst>
            </a:pPr>
            <a:r>
              <a:rPr lang="en-US" sz="2353" spc="-25">
                <a:latin typeface="+mn-lt"/>
                <a:cs typeface="Calibri"/>
              </a:rPr>
              <a:t>Indexed </a:t>
            </a:r>
            <a:r>
              <a:rPr lang="en-US" sz="2353" spc="-15">
                <a:latin typeface="+mn-lt"/>
                <a:cs typeface="Calibri"/>
              </a:rPr>
              <a:t>views are automatically updated </a:t>
            </a:r>
            <a:r>
              <a:rPr lang="en-US" sz="2353" spc="-5">
                <a:latin typeface="+mn-lt"/>
                <a:cs typeface="Calibri"/>
              </a:rPr>
              <a:t>when </a:t>
            </a:r>
            <a:r>
              <a:rPr lang="en-US" sz="2353" spc="-20">
                <a:latin typeface="+mn-lt"/>
                <a:cs typeface="Calibri"/>
              </a:rPr>
              <a:t>data </a:t>
            </a:r>
            <a:r>
              <a:rPr lang="en-US" sz="2353" spc="-5">
                <a:latin typeface="+mn-lt"/>
                <a:cs typeface="Calibri"/>
              </a:rPr>
              <a:t>in </a:t>
            </a:r>
            <a:r>
              <a:rPr lang="en-US" sz="2353" spc="-10">
                <a:latin typeface="+mn-lt"/>
                <a:cs typeface="Calibri"/>
              </a:rPr>
              <a:t>underlying  tables </a:t>
            </a:r>
            <a:r>
              <a:rPr lang="en-US" sz="2353" spc="-15">
                <a:latin typeface="+mn-lt"/>
                <a:cs typeface="Calibri"/>
              </a:rPr>
              <a:t>are </a:t>
            </a:r>
            <a:r>
              <a:rPr lang="en-US" sz="2353" spc="-5">
                <a:latin typeface="+mn-lt"/>
                <a:cs typeface="Calibri"/>
              </a:rPr>
              <a:t>changed. This is a </a:t>
            </a:r>
            <a:r>
              <a:rPr lang="en-US" sz="2353" spc="-15">
                <a:latin typeface="+mn-lt"/>
                <a:cs typeface="Calibri"/>
              </a:rPr>
              <a:t>synchronous operation </a:t>
            </a:r>
            <a:r>
              <a:rPr lang="en-US" sz="2353" spc="-10">
                <a:latin typeface="+mn-lt"/>
                <a:cs typeface="Calibri"/>
              </a:rPr>
              <a:t>that </a:t>
            </a:r>
            <a:r>
              <a:rPr lang="en-US" sz="2353" spc="-15">
                <a:latin typeface="+mn-lt"/>
                <a:cs typeface="Calibri"/>
              </a:rPr>
              <a:t>occurs </a:t>
            </a:r>
            <a:r>
              <a:rPr lang="en-US" sz="2353" spc="-5">
                <a:latin typeface="+mn-lt"/>
                <a:cs typeface="Calibri"/>
              </a:rPr>
              <a:t>as  </a:t>
            </a:r>
            <a:r>
              <a:rPr lang="en-US" sz="2353" spc="-10">
                <a:latin typeface="+mn-lt"/>
                <a:cs typeface="Calibri"/>
              </a:rPr>
              <a:t>soon </a:t>
            </a:r>
            <a:r>
              <a:rPr lang="en-US" sz="2353" spc="-5">
                <a:latin typeface="+mn-lt"/>
                <a:cs typeface="Calibri"/>
              </a:rPr>
              <a:t>as the </a:t>
            </a:r>
            <a:r>
              <a:rPr lang="en-US" sz="2353" spc="-20">
                <a:latin typeface="+mn-lt"/>
                <a:cs typeface="Calibri"/>
              </a:rPr>
              <a:t>data </a:t>
            </a:r>
            <a:r>
              <a:rPr lang="en-US" sz="2353" spc="-5">
                <a:latin typeface="+mn-lt"/>
                <a:cs typeface="Calibri"/>
              </a:rPr>
              <a:t>is</a:t>
            </a:r>
            <a:r>
              <a:rPr lang="en-US" sz="2353" spc="65">
                <a:latin typeface="+mn-lt"/>
                <a:cs typeface="Calibri"/>
              </a:rPr>
              <a:t> </a:t>
            </a:r>
            <a:r>
              <a:rPr lang="en-US" sz="2353" spc="-10">
                <a:latin typeface="+mn-lt"/>
                <a:cs typeface="Calibri"/>
              </a:rPr>
              <a:t>changed.</a:t>
            </a:r>
          </a:p>
          <a:p>
            <a:pPr marL="12063" marR="436796" indent="0" algn="just">
              <a:lnSpc>
                <a:spcPct val="80000"/>
              </a:lnSpc>
              <a:spcBef>
                <a:spcPts val="600"/>
              </a:spcBef>
              <a:buNone/>
              <a:tabLst>
                <a:tab pos="241889" algn="l"/>
              </a:tabLst>
            </a:pPr>
            <a:endParaRPr lang="en-US" sz="2353">
              <a:latin typeface="+mn-lt"/>
              <a:cs typeface="Calibri"/>
            </a:endParaRPr>
          </a:p>
          <a:p>
            <a:pPr marL="241254" marR="98406" indent="-229191">
              <a:lnSpc>
                <a:spcPts val="2690"/>
              </a:lnSpc>
              <a:spcBef>
                <a:spcPts val="574"/>
              </a:spcBef>
              <a:buFont typeface="Arial"/>
              <a:buChar char="•"/>
              <a:tabLst>
                <a:tab pos="241889" algn="l"/>
              </a:tabLst>
            </a:pPr>
            <a:r>
              <a:rPr lang="en-US" sz="2353" spc="-10">
                <a:latin typeface="+mn-lt"/>
                <a:cs typeface="Calibri"/>
              </a:rPr>
              <a:t>The auto caching </a:t>
            </a:r>
            <a:r>
              <a:rPr lang="en-US" sz="2353" spc="-5">
                <a:latin typeface="+mn-lt"/>
                <a:cs typeface="Calibri"/>
              </a:rPr>
              <a:t>functionality </a:t>
            </a:r>
            <a:r>
              <a:rPr lang="en-US" sz="2353" spc="-10">
                <a:latin typeface="+mn-lt"/>
                <a:cs typeface="Calibri"/>
              </a:rPr>
              <a:t>allows SQL </a:t>
            </a:r>
            <a:r>
              <a:rPr lang="en-US" sz="2353" spc="-20">
                <a:latin typeface="+mn-lt"/>
                <a:cs typeface="Calibri"/>
              </a:rPr>
              <a:t>DW </a:t>
            </a:r>
            <a:r>
              <a:rPr lang="en-US" sz="2353" spc="-5">
                <a:latin typeface="+mn-lt"/>
                <a:cs typeface="Calibri"/>
              </a:rPr>
              <a:t>Query </a:t>
            </a:r>
            <a:r>
              <a:rPr lang="en-US" sz="2353" spc="-15">
                <a:latin typeface="+mn-lt"/>
                <a:cs typeface="Calibri"/>
              </a:rPr>
              <a:t>Optimizer </a:t>
            </a:r>
            <a:r>
              <a:rPr lang="en-US" sz="2353" spc="-20">
                <a:latin typeface="+mn-lt"/>
                <a:cs typeface="Calibri"/>
              </a:rPr>
              <a:t>to  </a:t>
            </a:r>
            <a:r>
              <a:rPr lang="en-US" sz="2353" spc="-10">
                <a:latin typeface="+mn-lt"/>
                <a:cs typeface="Calibri"/>
              </a:rPr>
              <a:t>consider using </a:t>
            </a:r>
            <a:r>
              <a:rPr lang="en-US" sz="2353" spc="-25">
                <a:latin typeface="+mn-lt"/>
                <a:cs typeface="Calibri"/>
              </a:rPr>
              <a:t>indexed </a:t>
            </a:r>
            <a:r>
              <a:rPr lang="en-US" sz="2353" spc="-10">
                <a:latin typeface="+mn-lt"/>
                <a:cs typeface="Calibri"/>
              </a:rPr>
              <a:t>view </a:t>
            </a:r>
            <a:r>
              <a:rPr lang="en-US" sz="2353" spc="-15">
                <a:latin typeface="+mn-lt"/>
                <a:cs typeface="Calibri"/>
              </a:rPr>
              <a:t>even </a:t>
            </a:r>
            <a:r>
              <a:rPr lang="en-US" sz="2353" spc="-5">
                <a:latin typeface="+mn-lt"/>
                <a:cs typeface="Calibri"/>
              </a:rPr>
              <a:t>if </a:t>
            </a:r>
            <a:r>
              <a:rPr lang="en-US" sz="2353" spc="-10">
                <a:latin typeface="+mn-lt"/>
                <a:cs typeface="Calibri"/>
              </a:rPr>
              <a:t>the view </a:t>
            </a:r>
            <a:r>
              <a:rPr lang="en-US" sz="2353" spc="-5">
                <a:latin typeface="+mn-lt"/>
                <a:cs typeface="Calibri"/>
              </a:rPr>
              <a:t>is </a:t>
            </a:r>
            <a:r>
              <a:rPr lang="en-US" sz="2353" spc="-10">
                <a:latin typeface="+mn-lt"/>
                <a:cs typeface="Calibri"/>
              </a:rPr>
              <a:t>not </a:t>
            </a:r>
            <a:r>
              <a:rPr lang="en-US" sz="2353" spc="-20">
                <a:latin typeface="+mn-lt"/>
                <a:cs typeface="Calibri"/>
              </a:rPr>
              <a:t>referenced </a:t>
            </a:r>
            <a:r>
              <a:rPr lang="en-US" sz="2353" spc="-5">
                <a:latin typeface="+mn-lt"/>
                <a:cs typeface="Calibri"/>
              </a:rPr>
              <a:t>in the  </a:t>
            </a:r>
            <a:r>
              <a:rPr lang="en-US" sz="2353" spc="-35">
                <a:latin typeface="+mn-lt"/>
                <a:cs typeface="Calibri"/>
              </a:rPr>
              <a:t>query</a:t>
            </a:r>
          </a:p>
          <a:p>
            <a:pPr marL="12063" marR="98406" indent="0">
              <a:lnSpc>
                <a:spcPts val="2690"/>
              </a:lnSpc>
              <a:spcBef>
                <a:spcPts val="574"/>
              </a:spcBef>
              <a:buNone/>
              <a:tabLst>
                <a:tab pos="241889" algn="l"/>
              </a:tabLst>
            </a:pPr>
            <a:endParaRPr lang="en-US" sz="2353">
              <a:latin typeface="+mn-lt"/>
              <a:cs typeface="Calibri"/>
            </a:endParaRPr>
          </a:p>
          <a:p>
            <a:pPr marL="241254" marR="5079" indent="-229191">
              <a:lnSpc>
                <a:spcPts val="3019"/>
              </a:lnSpc>
              <a:spcBef>
                <a:spcPts val="1010"/>
              </a:spcBef>
              <a:buFont typeface="Arial"/>
              <a:buChar char="•"/>
              <a:tabLst>
                <a:tab pos="241889" algn="l"/>
              </a:tabLst>
            </a:pPr>
            <a:r>
              <a:rPr lang="en-US" sz="2353" spc="-10">
                <a:latin typeface="+mn-lt"/>
                <a:cs typeface="Calibri"/>
              </a:rPr>
              <a:t>Supported </a:t>
            </a:r>
            <a:r>
              <a:rPr lang="en-US" sz="2353" spc="-15">
                <a:latin typeface="+mn-lt"/>
                <a:cs typeface="Calibri"/>
              </a:rPr>
              <a:t>aggregations: </a:t>
            </a:r>
            <a:r>
              <a:rPr lang="en-US" sz="2353" spc="-5">
                <a:latin typeface="+mn-lt"/>
                <a:cs typeface="Calibri"/>
              </a:rPr>
              <a:t>MAX, MIN, </a:t>
            </a:r>
            <a:r>
              <a:rPr lang="en-US" sz="2353" spc="-45">
                <a:latin typeface="+mn-lt"/>
                <a:cs typeface="Calibri"/>
              </a:rPr>
              <a:t>AVG, </a:t>
            </a:r>
            <a:r>
              <a:rPr lang="en-US" sz="2353" spc="-60">
                <a:latin typeface="+mn-lt"/>
                <a:cs typeface="Calibri"/>
              </a:rPr>
              <a:t>COUNT, </a:t>
            </a:r>
            <a:r>
              <a:rPr lang="en-US" sz="2353" spc="-10">
                <a:latin typeface="+mn-lt"/>
                <a:cs typeface="Calibri"/>
              </a:rPr>
              <a:t>COUNT_BIG, SUM,  </a:t>
            </a:r>
            <a:r>
              <a:rPr lang="en-US" sz="2353" spc="-40">
                <a:latin typeface="+mn-lt"/>
                <a:cs typeface="Calibri"/>
              </a:rPr>
              <a:t>VAR,</a:t>
            </a:r>
            <a:r>
              <a:rPr lang="en-US" sz="2353" spc="10">
                <a:latin typeface="+mn-lt"/>
                <a:cs typeface="Calibri"/>
              </a:rPr>
              <a:t> </a:t>
            </a:r>
            <a:r>
              <a:rPr lang="en-US" sz="2353" spc="-15">
                <a:latin typeface="+mn-lt"/>
                <a:cs typeface="Calibri"/>
              </a:rPr>
              <a:t>STDEV</a:t>
            </a:r>
            <a:endParaRPr lang="en-US" sz="2353">
              <a:latin typeface="+mn-lt"/>
              <a:cs typeface="Calibri"/>
            </a:endParaRPr>
          </a:p>
          <a:p>
            <a:endParaRPr lang="en-US" sz="2353">
              <a:latin typeface="+mn-lt"/>
            </a:endParaRPr>
          </a:p>
        </p:txBody>
      </p:sp>
    </p:spTree>
  </p:cSld>
  <p:clrMapOvr>
    <a:masterClrMapping/>
  </p:clrMapOvr>
  <p:transition>
    <p:fade/>
  </p:transition>
  <p:extLst>
    <p:ext uri="{6950BFC3-D8DA-4A85-94F7-54DA5524770B}">
      <p188:commentRel xmlns:p188="http://schemas.microsoft.com/office/powerpoint/2018/8/main" xmlns="" r:id="rId2"/>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Index design</a:t>
            </a:r>
          </a:p>
        </p:txBody>
      </p:sp>
    </p:spTree>
    <p:extLst>
      <p:ext uri="{BB962C8B-B14F-4D97-AF65-F5344CB8AC3E}">
        <p14:creationId xmlns:p14="http://schemas.microsoft.com/office/powerpoint/2010/main" val="251180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391211-C58E-4418-A99D-0145DA482FC7}"/>
              </a:ext>
            </a:extLst>
          </p:cNvPr>
          <p:cNvSpPr/>
          <p:nvPr/>
        </p:nvSpPr>
        <p:spPr>
          <a:xfrm>
            <a:off x="6782539" y="1120900"/>
            <a:ext cx="5246695" cy="4737103"/>
          </a:xfrm>
          <a:prstGeom prst="rect">
            <a:avLst/>
          </a:prstGeom>
          <a:ln>
            <a:solidFill>
              <a:schemeClr val="bg2">
                <a:lumMod val="50000"/>
              </a:schemeClr>
            </a:solidFill>
          </a:ln>
        </p:spPr>
        <p:txBody>
          <a:bodyPr wrap="square">
            <a:spAutoFit/>
          </a:bodyPr>
          <a:lstStyle/>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Create table with index</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a:t>
            </a:r>
            <a:r>
              <a:rPr lang="en-US" sz="1372">
                <a:solidFill>
                  <a:srgbClr val="000000"/>
                </a:solidFill>
                <a:latin typeface="Calibri" panose="020F0502020204030204" pitchFamily="34" charset="0"/>
                <a:cs typeface="Calibri" panose="020F0502020204030204" pitchFamily="34" charset="0"/>
              </a:rPr>
              <a:t> NOT NULL</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Date     </a:t>
            </a:r>
            <a:r>
              <a:rPr lang="en-US" sz="1372" err="1">
                <a:solidFill>
                  <a:srgbClr val="0000FF"/>
                </a:solidFill>
                <a:latin typeface="Calibri" panose="020F0502020204030204" pitchFamily="34" charset="0"/>
                <a:cs typeface="Calibri" panose="020F0502020204030204" pitchFamily="34" charset="0"/>
              </a:rPr>
              <a:t>DATE</a:t>
            </a:r>
            <a:r>
              <a:rPr lang="en-US" sz="1372">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Name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WITH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CLUSTERED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COLUMNSTORE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 </a:t>
            </a:r>
            <a:r>
              <a:rPr lang="en-US" sz="1372">
                <a:solidFill>
                  <a:srgbClr val="808080"/>
                </a:solidFill>
                <a:latin typeface="Calibri" panose="020F0502020204030204" pitchFamily="34" charset="0"/>
                <a:cs typeface="Calibri" panose="020F0502020204030204" pitchFamily="34" charset="0"/>
              </a:rPr>
              <a:t>|</a:t>
            </a:r>
          </a:p>
          <a:p>
            <a:pPr defTabSz="914225">
              <a:defRPr/>
            </a:pPr>
            <a:r>
              <a:rPr lang="en-US" sz="1372">
                <a:solidFill>
                  <a:srgbClr val="808080"/>
                </a:solidFill>
                <a:latin typeface="Calibri" panose="020F0502020204030204" pitchFamily="34" charset="0"/>
                <a:cs typeface="Calibri" panose="020F0502020204030204" pitchFamily="34" charset="0"/>
              </a:rPr>
              <a:t>    HEAP |</a:t>
            </a:r>
          </a:p>
          <a:p>
            <a:pPr defTabSz="914225">
              <a:defRPr/>
            </a:pPr>
            <a:r>
              <a:rPr lang="en-US" sz="1372">
                <a:solidFill>
                  <a:srgbClr val="808080"/>
                </a:solidFill>
                <a:latin typeface="Calibri" panose="020F0502020204030204" pitchFamily="34" charset="0"/>
                <a:cs typeface="Calibri" panose="020F0502020204030204" pitchFamily="34" charset="0"/>
              </a:rPr>
              <a:t>    CLUSTERED INDEX (</a:t>
            </a:r>
            <a:r>
              <a:rPr lang="en-US" sz="1372" err="1">
                <a:solidFill>
                  <a:srgbClr val="808080"/>
                </a:solidFill>
                <a:latin typeface="Calibri" panose="020F0502020204030204" pitchFamily="34" charset="0"/>
                <a:cs typeface="Calibri" panose="020F0502020204030204" pitchFamily="34" charset="0"/>
              </a:rPr>
              <a:t>OrderId</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Add non-clustered index to table</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NameIndex</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ON</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FF"/>
                </a:solidFill>
                <a:latin typeface="Calibri" panose="020F0502020204030204" pitchFamily="34" charset="0"/>
                <a:cs typeface="Calibri" panose="020F0502020204030204" pitchFamily="34" charset="0"/>
              </a:rPr>
              <a:t> </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Name</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ADCA30E0-E156-455C-968F-B39FC2232478}"/>
              </a:ext>
            </a:extLst>
          </p:cNvPr>
          <p:cNvSpPr>
            <a:spLocks noGrp="1"/>
          </p:cNvSpPr>
          <p:nvPr>
            <p:ph type="body" sz="quarter" idx="10"/>
          </p:nvPr>
        </p:nvSpPr>
        <p:spPr>
          <a:xfrm>
            <a:off x="426424" y="1120574"/>
            <a:ext cx="11339774" cy="5601855"/>
          </a:xfrm>
        </p:spPr>
        <p:txBody>
          <a:bodyPr/>
          <a:lstStyle/>
          <a:p>
            <a:r>
              <a:rPr lang="en-US"/>
              <a:t>Clustered </a:t>
            </a:r>
            <a:r>
              <a:rPr lang="en-US" err="1"/>
              <a:t>Columnstore</a:t>
            </a:r>
            <a:r>
              <a:rPr lang="en-US"/>
              <a:t> index (Default Primary)</a:t>
            </a:r>
          </a:p>
          <a:p>
            <a:pPr lvl="1"/>
            <a:r>
              <a:rPr lang="en-US"/>
              <a:t>Highest level of data compression</a:t>
            </a:r>
          </a:p>
          <a:p>
            <a:pPr lvl="1"/>
            <a:r>
              <a:rPr lang="en-US"/>
              <a:t>Best overall query performance</a:t>
            </a:r>
          </a:p>
          <a:p>
            <a:pPr lvl="1"/>
            <a:endParaRPr lang="en-US"/>
          </a:p>
          <a:p>
            <a:r>
              <a:rPr lang="en-US"/>
              <a:t>Clustered index (Primary)</a:t>
            </a:r>
          </a:p>
          <a:p>
            <a:pPr lvl="1"/>
            <a:r>
              <a:rPr lang="en-US"/>
              <a:t>Performant for looking up a single to few rows</a:t>
            </a:r>
          </a:p>
          <a:p>
            <a:pPr lvl="1"/>
            <a:endParaRPr lang="en-US"/>
          </a:p>
          <a:p>
            <a:r>
              <a:rPr lang="en-US"/>
              <a:t>Heap (Primary)</a:t>
            </a:r>
          </a:p>
          <a:p>
            <a:pPr lvl="1"/>
            <a:r>
              <a:rPr lang="en-US"/>
              <a:t>Faster loading and landing temporary data</a:t>
            </a:r>
          </a:p>
          <a:p>
            <a:pPr lvl="1"/>
            <a:r>
              <a:rPr lang="en-US"/>
              <a:t>Best for small lookup tables</a:t>
            </a:r>
          </a:p>
          <a:p>
            <a:pPr lvl="1"/>
            <a:endParaRPr lang="en-US"/>
          </a:p>
          <a:p>
            <a:r>
              <a:rPr lang="en-US" err="1"/>
              <a:t>Nonclustered</a:t>
            </a:r>
            <a:r>
              <a:rPr lang="en-US"/>
              <a:t> indexes (Secondary)</a:t>
            </a:r>
          </a:p>
          <a:p>
            <a:pPr lvl="1"/>
            <a:r>
              <a:rPr lang="en-US"/>
              <a:t>Enable ordering of multiple columns in a table</a:t>
            </a:r>
          </a:p>
          <a:p>
            <a:pPr lvl="1"/>
            <a:r>
              <a:rPr lang="en-US"/>
              <a:t>Allows multiple </a:t>
            </a:r>
            <a:r>
              <a:rPr lang="en-US" err="1"/>
              <a:t>nonclustered</a:t>
            </a:r>
            <a:r>
              <a:rPr lang="en-US"/>
              <a:t> on a single table</a:t>
            </a:r>
          </a:p>
          <a:p>
            <a:pPr lvl="1"/>
            <a:r>
              <a:rPr lang="en-US"/>
              <a:t>Can be created on any of the above primary indexes</a:t>
            </a:r>
          </a:p>
          <a:p>
            <a:pPr lvl="1"/>
            <a:r>
              <a:rPr lang="en-US"/>
              <a:t>More performant lookup queries</a:t>
            </a:r>
          </a:p>
        </p:txBody>
      </p:sp>
      <p:sp>
        <p:nvSpPr>
          <p:cNvPr id="5" name="Title 4">
            <a:extLst>
              <a:ext uri="{FF2B5EF4-FFF2-40B4-BE49-F238E27FC236}">
                <a16:creationId xmlns:a16="http://schemas.microsoft.com/office/drawing/2014/main" id="{C584CF4E-F63E-4886-86F0-145A6171636C}"/>
              </a:ext>
            </a:extLst>
          </p:cNvPr>
          <p:cNvSpPr>
            <a:spLocks noGrp="1"/>
          </p:cNvSpPr>
          <p:nvPr>
            <p:ph type="title"/>
          </p:nvPr>
        </p:nvSpPr>
        <p:spPr/>
        <p:txBody>
          <a:bodyPr/>
          <a:lstStyle/>
          <a:p>
            <a:r>
              <a:rPr lang="en-US"/>
              <a:t>Tables – Indexes</a:t>
            </a:r>
          </a:p>
        </p:txBody>
      </p:sp>
    </p:spTree>
    <p:extLst>
      <p:ext uri="{BB962C8B-B14F-4D97-AF65-F5344CB8AC3E}">
        <p14:creationId xmlns:p14="http://schemas.microsoft.com/office/powerpoint/2010/main" val="385238572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 name="Table 88">
            <a:extLst>
              <a:ext uri="{FF2B5EF4-FFF2-40B4-BE49-F238E27FC236}">
                <a16:creationId xmlns:a16="http://schemas.microsoft.com/office/drawing/2014/main" id="{95E76997-B3CA-4312-861A-CB2086D8DA18}"/>
              </a:ext>
            </a:extLst>
          </p:cNvPr>
          <p:cNvGraphicFramePr>
            <a:graphicFrameLocks noGrp="1"/>
          </p:cNvGraphicFramePr>
          <p:nvPr/>
        </p:nvGraphicFramePr>
        <p:xfrm>
          <a:off x="9845484" y="339139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73" name="Table 72">
            <a:extLst>
              <a:ext uri="{FF2B5EF4-FFF2-40B4-BE49-F238E27FC236}">
                <a16:creationId xmlns:a16="http://schemas.microsoft.com/office/drawing/2014/main" id="{CB5C4395-7DAC-4E1D-BB45-F370CE88B301}"/>
              </a:ext>
            </a:extLst>
          </p:cNvPr>
          <p:cNvGraphicFramePr>
            <a:graphicFrameLocks noGrp="1"/>
          </p:cNvGraphicFramePr>
          <p:nvPr/>
        </p:nvGraphicFramePr>
        <p:xfrm>
          <a:off x="7449548" y="3428139"/>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sp>
        <p:nvSpPr>
          <p:cNvPr id="105" name="Rectangle 104">
            <a:extLst>
              <a:ext uri="{FF2B5EF4-FFF2-40B4-BE49-F238E27FC236}">
                <a16:creationId xmlns:a16="http://schemas.microsoft.com/office/drawing/2014/main" id="{89F253B4-7D28-4CE8-A482-03C2F98307EF}"/>
              </a:ext>
            </a:extLst>
          </p:cNvPr>
          <p:cNvSpPr/>
          <p:nvPr/>
        </p:nvSpPr>
        <p:spPr bwMode="auto">
          <a:xfrm>
            <a:off x="3631903" y="1622336"/>
            <a:ext cx="3093743" cy="2021306"/>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1407E31-A578-414E-AFAD-7A59551BE95E}"/>
              </a:ext>
            </a:extLst>
          </p:cNvPr>
          <p:cNvSpPr/>
          <p:nvPr/>
        </p:nvSpPr>
        <p:spPr bwMode="auto">
          <a:xfrm>
            <a:off x="3485026" y="1722331"/>
            <a:ext cx="3093743" cy="2060695"/>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3002" y="1548534"/>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1084229"/>
            <a:ext cx="2379928" cy="249620"/>
          </a:xfrm>
        </p:spPr>
        <p:txBody>
          <a:bodyPr/>
          <a:lstStyle/>
          <a:p>
            <a:pPr>
              <a:spcBef>
                <a:spcPts val="600"/>
              </a:spcBef>
            </a:pPr>
            <a:r>
              <a:rPr lang="en-US" sz="1600">
                <a:solidFill>
                  <a:schemeClr val="tx2"/>
                </a:solidFill>
              </a:rPr>
              <a:t>Logical table structure</a:t>
            </a:r>
          </a:p>
        </p:txBody>
      </p:sp>
      <p:sp>
        <p:nvSpPr>
          <p:cNvPr id="64" name="Rectangle 63">
            <a:extLst>
              <a:ext uri="{FF2B5EF4-FFF2-40B4-BE49-F238E27FC236}">
                <a16:creationId xmlns:a16="http://schemas.microsoft.com/office/drawing/2014/main" id="{9DF02122-110A-4BC1-B6B0-A1503424FF5C}"/>
              </a:ext>
            </a:extLst>
          </p:cNvPr>
          <p:cNvSpPr/>
          <p:nvPr/>
        </p:nvSpPr>
        <p:spPr bwMode="auto">
          <a:xfrm>
            <a:off x="3306046" y="1857832"/>
            <a:ext cx="3093743" cy="2090297"/>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5" name="Table 64">
            <a:extLst>
              <a:ext uri="{FF2B5EF4-FFF2-40B4-BE49-F238E27FC236}">
                <a16:creationId xmlns:a16="http://schemas.microsoft.com/office/drawing/2014/main" id="{CE56E5CD-E1D3-4791-A23F-2F7C6694FDCC}"/>
              </a:ext>
            </a:extLst>
          </p:cNvPr>
          <p:cNvGraphicFramePr>
            <a:graphicFrameLocks noGrp="1"/>
          </p:cNvGraphicFramePr>
          <p:nvPr/>
        </p:nvGraphicFramePr>
        <p:xfrm>
          <a:off x="3426353" y="2538304"/>
          <a:ext cx="678380" cy="1325436"/>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tblGrid>
              <a:tr h="220906">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pPr algn="l"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pPr algn="l" fontAlgn="b"/>
                      <a:r>
                        <a:rPr lang="en-US" sz="1100" u="none" strike="noStrike">
                          <a:effectLst/>
                        </a:rPr>
                        <a:t>85016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pPr algn="l" fontAlgn="b"/>
                      <a:r>
                        <a:rPr lang="en-US" sz="1100" u="none" strike="noStrike">
                          <a:effectLst/>
                        </a:rPr>
                        <a:t>85018</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pPr algn="l" fontAlgn="b"/>
                      <a:r>
                        <a:rPr lang="en-US" sz="1100" u="none" strike="noStrike">
                          <a:effectLst/>
                        </a:rPr>
                        <a:t>85216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pPr algn="l"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2406426"/>
                  </a:ext>
                </a:extLst>
              </a:tr>
            </a:tbl>
          </a:graphicData>
        </a:graphic>
      </p:graphicFrame>
      <p:graphicFrame>
        <p:nvGraphicFramePr>
          <p:cNvPr id="67" name="Table 66">
            <a:extLst>
              <a:ext uri="{FF2B5EF4-FFF2-40B4-BE49-F238E27FC236}">
                <a16:creationId xmlns:a16="http://schemas.microsoft.com/office/drawing/2014/main" id="{836FF59E-247D-4F43-A8D9-3AAC6FA35481}"/>
              </a:ext>
            </a:extLst>
          </p:cNvPr>
          <p:cNvGraphicFramePr>
            <a:graphicFrameLocks noGrp="1"/>
          </p:cNvGraphicFramePr>
          <p:nvPr/>
        </p:nvGraphicFramePr>
        <p:xfrm>
          <a:off x="4172721" y="3418022"/>
          <a:ext cx="761891" cy="441812"/>
        </p:xfrm>
        <a:graphic>
          <a:graphicData uri="http://schemas.openxmlformats.org/drawingml/2006/table">
            <a:tbl>
              <a:tblPr firstRow="1" bandRow="1">
                <a:tableStyleId>{69CF1AB2-1976-4502-BF36-3FF5EA218861}</a:tableStyleId>
              </a:tblPr>
              <a:tblGrid>
                <a:gridCol w="761891">
                  <a:extLst>
                    <a:ext uri="{9D8B030D-6E8A-4147-A177-3AD203B41FA5}">
                      <a16:colId xmlns:a16="http://schemas.microsoft.com/office/drawing/2014/main" val="778469355"/>
                    </a:ext>
                  </a:extLst>
                </a:gridCol>
              </a:tblGrid>
              <a:tr h="220906">
                <a:tc>
                  <a:txBody>
                    <a:bodyPr/>
                    <a:lstStyle/>
                    <a:p>
                      <a:r>
                        <a:rPr lang="en-US" sz="900">
                          <a:solidFill>
                            <a:schemeClr val="bg1"/>
                          </a:solidFill>
                        </a:rPr>
                        <a:t>Date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4366343"/>
                  </a:ext>
                </a:extLst>
              </a:tr>
            </a:tbl>
          </a:graphicData>
        </a:graphic>
      </p:graphicFrame>
      <p:graphicFrame>
        <p:nvGraphicFramePr>
          <p:cNvPr id="68" name="Table 67">
            <a:extLst>
              <a:ext uri="{FF2B5EF4-FFF2-40B4-BE49-F238E27FC236}">
                <a16:creationId xmlns:a16="http://schemas.microsoft.com/office/drawing/2014/main" id="{A889EEF2-8896-40E4-82D0-B8428EF3996A}"/>
              </a:ext>
            </a:extLst>
          </p:cNvPr>
          <p:cNvGraphicFramePr>
            <a:graphicFrameLocks noGrp="1"/>
          </p:cNvGraphicFramePr>
          <p:nvPr/>
        </p:nvGraphicFramePr>
        <p:xfrm>
          <a:off x="5597398" y="2568372"/>
          <a:ext cx="574013" cy="1296160"/>
        </p:xfrm>
        <a:graphic>
          <a:graphicData uri="http://schemas.openxmlformats.org/drawingml/2006/table">
            <a:tbl>
              <a:tblPr firstRow="1" bandRow="1">
                <a:tableStyleId>{69CF1AB2-1976-4502-BF36-3FF5EA218861}</a:tableStyleId>
              </a:tblPr>
              <a:tblGrid>
                <a:gridCol w="574013">
                  <a:extLst>
                    <a:ext uri="{9D8B030D-6E8A-4147-A177-3AD203B41FA5}">
                      <a16:colId xmlns:a16="http://schemas.microsoft.com/office/drawing/2014/main" val="40476078"/>
                    </a:ext>
                  </a:extLst>
                </a:gridCol>
              </a:tblGrid>
              <a:tr h="191611">
                <a:tc>
                  <a:txBody>
                    <a:bodyPr/>
                    <a:lstStyle/>
                    <a:p>
                      <a:r>
                        <a:rPr lang="en-US" sz="900">
                          <a:solidFill>
                            <a:schemeClr val="bg1"/>
                          </a:solidFill>
                        </a:rPr>
                        <a:t>Country</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FR</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UK</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SP</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lang="en-US" sz="1000"/>
                        <a:t>DE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01448120"/>
                  </a:ext>
                </a:extLst>
              </a:tr>
              <a:tr h="220906">
                <a:tc>
                  <a:txBody>
                    <a:bodyPr/>
                    <a:lstStyle/>
                    <a:p>
                      <a:r>
                        <a:rPr lang="en-US" sz="1000"/>
                        <a:t>NL</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041110"/>
                  </a:ext>
                </a:extLst>
              </a:tr>
            </a:tbl>
          </a:graphicData>
        </a:graphic>
      </p:graphicFrame>
      <p:graphicFrame>
        <p:nvGraphicFramePr>
          <p:cNvPr id="69" name="Table 68">
            <a:extLst>
              <a:ext uri="{FF2B5EF4-FFF2-40B4-BE49-F238E27FC236}">
                <a16:creationId xmlns:a16="http://schemas.microsoft.com/office/drawing/2014/main" id="{90D87DFF-570F-4319-B4C4-9AFAD4465F5C}"/>
              </a:ext>
            </a:extLst>
          </p:cNvPr>
          <p:cNvGraphicFramePr>
            <a:graphicFrameLocks noGrp="1"/>
          </p:cNvGraphicFramePr>
          <p:nvPr/>
        </p:nvGraphicFramePr>
        <p:xfrm>
          <a:off x="4982222" y="3200914"/>
          <a:ext cx="523801" cy="662718"/>
        </p:xfrm>
        <a:graphic>
          <a:graphicData uri="http://schemas.openxmlformats.org/drawingml/2006/table">
            <a:tbl>
              <a:tblPr firstRow="1" bandRow="1">
                <a:tableStyleId>{69CF1AB2-1976-4502-BF36-3FF5EA218861}</a:tableStyleId>
              </a:tblPr>
              <a:tblGrid>
                <a:gridCol w="523801">
                  <a:extLst>
                    <a:ext uri="{9D8B030D-6E8A-4147-A177-3AD203B41FA5}">
                      <a16:colId xmlns:a16="http://schemas.microsoft.com/office/drawing/2014/main" val="3068263925"/>
                    </a:ext>
                  </a:extLst>
                </a:gridCol>
              </a:tblGrid>
              <a:tr h="220906">
                <a:tc>
                  <a:txBody>
                    <a:bodyPr/>
                    <a:lstStyle/>
                    <a:p>
                      <a:r>
                        <a:rPr lang="en-US" sz="900">
                          <a:solidFill>
                            <a:schemeClr val="bg1"/>
                          </a:solidFill>
                        </a:rPr>
                        <a:t>Name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Q</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V</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2893756"/>
                  </a:ext>
                </a:extLst>
              </a:tr>
            </a:tbl>
          </a:graphicData>
        </a:graphic>
      </p:graphicFrame>
      <p:grpSp>
        <p:nvGrpSpPr>
          <p:cNvPr id="70" name="Group 69">
            <a:extLst>
              <a:ext uri="{FF2B5EF4-FFF2-40B4-BE49-F238E27FC236}">
                <a16:creationId xmlns:a16="http://schemas.microsoft.com/office/drawing/2014/main" id="{EDDA739E-D4B8-48B4-AAD2-30589DF01454}"/>
              </a:ext>
            </a:extLst>
          </p:cNvPr>
          <p:cNvGrpSpPr/>
          <p:nvPr/>
        </p:nvGrpSpPr>
        <p:grpSpPr>
          <a:xfrm>
            <a:off x="5614566" y="2330596"/>
            <a:ext cx="206719" cy="209055"/>
            <a:chOff x="7302089" y="1925930"/>
            <a:chExt cx="704483" cy="712447"/>
          </a:xfrm>
        </p:grpSpPr>
        <p:cxnSp>
          <p:nvCxnSpPr>
            <p:cNvPr id="71" name="Straight Arrow Connector 70">
              <a:extLst>
                <a:ext uri="{FF2B5EF4-FFF2-40B4-BE49-F238E27FC236}">
                  <a16:creationId xmlns:a16="http://schemas.microsoft.com/office/drawing/2014/main" id="{532E0054-E509-4862-A6AF-B14235B72B3D}"/>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B956DD-044B-46DF-84BF-0502FB39E0F1}"/>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844C784-FD2D-415B-8852-CD74185ED473}"/>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3947204-467C-4041-B5BA-8DE3F7D11D3F}"/>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AABA206D-C0AB-4FEF-8CD9-063315B733B8}"/>
              </a:ext>
            </a:extLst>
          </p:cNvPr>
          <p:cNvGrpSpPr/>
          <p:nvPr/>
        </p:nvGrpSpPr>
        <p:grpSpPr>
          <a:xfrm>
            <a:off x="4209339" y="3188896"/>
            <a:ext cx="206719" cy="209055"/>
            <a:chOff x="7302089" y="1925930"/>
            <a:chExt cx="704483" cy="712447"/>
          </a:xfrm>
        </p:grpSpPr>
        <p:cxnSp>
          <p:nvCxnSpPr>
            <p:cNvPr id="81" name="Straight Arrow Connector 80">
              <a:extLst>
                <a:ext uri="{FF2B5EF4-FFF2-40B4-BE49-F238E27FC236}">
                  <a16:creationId xmlns:a16="http://schemas.microsoft.com/office/drawing/2014/main" id="{8D62FD9C-66D8-4D3D-9D43-27367A9A1318}"/>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C9F534E6-EEE1-41A5-B349-5DB113A68AE2}"/>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D4A797D-9785-49C2-8A04-03526C3A3141}"/>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D246C26-A4B1-4579-BEC0-B835409494B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3EB4B4FF-7EAB-44B6-9447-93E8F8D0FEFD}"/>
              </a:ext>
            </a:extLst>
          </p:cNvPr>
          <p:cNvGrpSpPr/>
          <p:nvPr/>
        </p:nvGrpSpPr>
        <p:grpSpPr>
          <a:xfrm>
            <a:off x="3443543" y="2313748"/>
            <a:ext cx="206719" cy="209055"/>
            <a:chOff x="7302089" y="1925930"/>
            <a:chExt cx="704483" cy="712447"/>
          </a:xfrm>
        </p:grpSpPr>
        <p:cxnSp>
          <p:nvCxnSpPr>
            <p:cNvPr id="92" name="Straight Arrow Connector 91">
              <a:extLst>
                <a:ext uri="{FF2B5EF4-FFF2-40B4-BE49-F238E27FC236}">
                  <a16:creationId xmlns:a16="http://schemas.microsoft.com/office/drawing/2014/main" id="{3485CD26-19F9-4A7A-96A2-52A08EF3E596}"/>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60007E9-29BD-4238-B2F7-0993754779A3}"/>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D0AE280-D2DF-462E-8A0E-0C5D91C693BA}"/>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517E1DF-B0B2-453A-AEB1-3454479EF1A6}"/>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23AB37D3-5658-450B-98BB-96D6C9329643}"/>
              </a:ext>
            </a:extLst>
          </p:cNvPr>
          <p:cNvGrpSpPr/>
          <p:nvPr/>
        </p:nvGrpSpPr>
        <p:grpSpPr>
          <a:xfrm>
            <a:off x="5013324" y="2956114"/>
            <a:ext cx="206719" cy="209055"/>
            <a:chOff x="7302089" y="1925930"/>
            <a:chExt cx="704483" cy="712447"/>
          </a:xfrm>
        </p:grpSpPr>
        <p:cxnSp>
          <p:nvCxnSpPr>
            <p:cNvPr id="97" name="Straight Arrow Connector 96">
              <a:extLst>
                <a:ext uri="{FF2B5EF4-FFF2-40B4-BE49-F238E27FC236}">
                  <a16:creationId xmlns:a16="http://schemas.microsoft.com/office/drawing/2014/main" id="{5BD3B100-5115-4CEE-A546-58245750EA5F}"/>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3394843-6D7D-45E7-9F82-BA6F51DE16F9}"/>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6EDCA11-CAA0-4C53-BFFC-1089AE4507D4}"/>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CA60FA2-D837-4B3E-B3C6-627110E9231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1" name="Text Placeholder 5">
            <a:extLst>
              <a:ext uri="{FF2B5EF4-FFF2-40B4-BE49-F238E27FC236}">
                <a16:creationId xmlns:a16="http://schemas.microsoft.com/office/drawing/2014/main" id="{018594A2-572E-43CF-8FE6-AE8508F3C339}"/>
              </a:ext>
            </a:extLst>
          </p:cNvPr>
          <p:cNvSpPr txBox="1">
            <a:spLocks/>
          </p:cNvSpPr>
          <p:nvPr/>
        </p:nvSpPr>
        <p:spPr>
          <a:xfrm>
            <a:off x="3383713" y="1876274"/>
            <a:ext cx="3251733" cy="366895"/>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Rowgroup1 </a:t>
            </a:r>
            <a:br>
              <a:rPr lang="en-US" sz="1200">
                <a:latin typeface="Segoe UI Semibold"/>
              </a:rPr>
            </a:br>
            <a:r>
              <a:rPr lang="en-US" sz="1050">
                <a:latin typeface="Segoe UI Semibold"/>
              </a:rPr>
              <a:t>Min (</a:t>
            </a:r>
            <a:r>
              <a:rPr lang="en-US" sz="1050" err="1">
                <a:latin typeface="Segoe UI Semibold"/>
              </a:rPr>
              <a:t>OrderId</a:t>
            </a:r>
            <a:r>
              <a:rPr lang="en-US" sz="1050">
                <a:latin typeface="Segoe UI Semibold"/>
              </a:rPr>
              <a:t>): </a:t>
            </a:r>
            <a:r>
              <a:rPr lang="en-US" sz="1050">
                <a:latin typeface="Segoe UI"/>
              </a:rPr>
              <a:t>82147  |  M</a:t>
            </a:r>
            <a:r>
              <a:rPr lang="en-US" sz="1050">
                <a:latin typeface="Segoe UI Semibold"/>
              </a:rPr>
              <a:t>ax (</a:t>
            </a:r>
            <a:r>
              <a:rPr lang="en-US" sz="1050" err="1">
                <a:latin typeface="Segoe UI Semibold"/>
              </a:rPr>
              <a:t>OrderId</a:t>
            </a:r>
            <a:r>
              <a:rPr lang="en-US" sz="1050">
                <a:latin typeface="Segoe UI Semibold"/>
              </a:rPr>
              <a:t>): </a:t>
            </a:r>
            <a:r>
              <a:rPr lang="en-US" sz="1050">
                <a:latin typeface="Segoe UI"/>
              </a:rPr>
              <a:t>85395</a:t>
            </a:r>
            <a:endParaRPr lang="en-US" sz="1050">
              <a:latin typeface="Segoe UI Semibold"/>
            </a:endParaRPr>
          </a:p>
        </p:txBody>
      </p:sp>
      <p:graphicFrame>
        <p:nvGraphicFramePr>
          <p:cNvPr id="102" name="Table 101">
            <a:extLst>
              <a:ext uri="{FF2B5EF4-FFF2-40B4-BE49-F238E27FC236}">
                <a16:creationId xmlns:a16="http://schemas.microsoft.com/office/drawing/2014/main" id="{E4C7CC43-D228-4DAD-BE6B-4E4EA360ACFD}"/>
              </a:ext>
            </a:extLst>
          </p:cNvPr>
          <p:cNvGraphicFramePr>
            <a:graphicFrameLocks noGrp="1"/>
          </p:cNvGraphicFramePr>
          <p:nvPr/>
        </p:nvGraphicFramePr>
        <p:xfrm>
          <a:off x="3397965" y="4344919"/>
          <a:ext cx="3071696" cy="902131"/>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gridCol w="616062">
                  <a:extLst>
                    <a:ext uri="{9D8B030D-6E8A-4147-A177-3AD203B41FA5}">
                      <a16:colId xmlns:a16="http://schemas.microsoft.com/office/drawing/2014/main" val="3068263925"/>
                    </a:ext>
                  </a:extLst>
                </a:gridCol>
                <a:gridCol w="761676">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98137</a:t>
                      </a: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98310</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98799</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6373">
                <a:tc>
                  <a:txBody>
                    <a:bodyPr/>
                    <a:lstStyle/>
                    <a:p>
                      <a:pPr marL="0" algn="l" defTabSz="914192" rtl="0" eaLnBrk="1" fontAlgn="b" latinLnBrk="0" hangingPunct="1"/>
                      <a:r>
                        <a:rPr lang="en-US" sz="800" kern="1200">
                          <a:solidFill>
                            <a:schemeClr val="dk1"/>
                          </a:solidFill>
                          <a:latin typeface="+mn-lt"/>
                          <a:ea typeface="+mn-ea"/>
                          <a:cs typeface="+mn-cs"/>
                        </a:rPr>
                        <a:t>98979</a:t>
                      </a: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Z</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0898676"/>
                  </a:ext>
                </a:extLst>
              </a:tr>
            </a:tbl>
          </a:graphicData>
        </a:graphic>
      </p:graphicFrame>
      <p:sp>
        <p:nvSpPr>
          <p:cNvPr id="103" name="Text Placeholder 5">
            <a:extLst>
              <a:ext uri="{FF2B5EF4-FFF2-40B4-BE49-F238E27FC236}">
                <a16:creationId xmlns:a16="http://schemas.microsoft.com/office/drawing/2014/main" id="{1C844CF7-9F94-4AF9-9A01-D73CD0F406AA}"/>
              </a:ext>
            </a:extLst>
          </p:cNvPr>
          <p:cNvSpPr txBox="1">
            <a:spLocks/>
          </p:cNvSpPr>
          <p:nvPr/>
        </p:nvSpPr>
        <p:spPr>
          <a:xfrm>
            <a:off x="3397622" y="4145476"/>
            <a:ext cx="1194469"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Delta </a:t>
            </a:r>
            <a:r>
              <a:rPr lang="en-US" sz="1200" err="1">
                <a:latin typeface="Segoe UI"/>
              </a:rPr>
              <a:t>Rowstore</a:t>
            </a:r>
            <a:r>
              <a:rPr lang="en-US" sz="1200">
                <a:latin typeface="Segoe UI"/>
              </a:rPr>
              <a:t> </a:t>
            </a:r>
            <a:endParaRPr lang="en-US" sz="1050">
              <a:latin typeface="Segoe UI"/>
            </a:endParaRP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107113"/>
            <a:ext cx="7901987" cy="739238"/>
          </a:xfrm>
        </p:spPr>
        <p:txBody>
          <a:bodyPr/>
          <a:lstStyle/>
          <a:p>
            <a:r>
              <a:rPr lang="en-US"/>
              <a:t>SQL Analytics </a:t>
            </a:r>
            <a:r>
              <a:rPr lang="en-US" err="1"/>
              <a:t>Columnstore</a:t>
            </a:r>
            <a:r>
              <a:rPr lang="en-US"/>
              <a:t> Tables </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095249"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272123" y="1079433"/>
            <a:ext cx="330336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 </a:t>
            </a:r>
            <a:r>
              <a:rPr lang="en-US" sz="1600" err="1">
                <a:solidFill>
                  <a:schemeClr val="tx2"/>
                </a:solidFill>
                <a:latin typeface="Segoe UI Semibold"/>
              </a:rPr>
              <a:t>columnstore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07" name="Text Placeholder 5">
            <a:extLst>
              <a:ext uri="{FF2B5EF4-FFF2-40B4-BE49-F238E27FC236}">
                <a16:creationId xmlns:a16="http://schemas.microsoft.com/office/drawing/2014/main" id="{091298A3-71C4-4DD0-AD7B-9C03D10F7EB3}"/>
              </a:ext>
            </a:extLst>
          </p:cNvPr>
          <p:cNvSpPr txBox="1">
            <a:spLocks/>
          </p:cNvSpPr>
          <p:nvPr/>
        </p:nvSpPr>
        <p:spPr>
          <a:xfrm>
            <a:off x="6926914" y="2985059"/>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2" name="Straight Connector 111">
            <a:extLst>
              <a:ext uri="{FF2B5EF4-FFF2-40B4-BE49-F238E27FC236}">
                <a16:creationId xmlns:a16="http://schemas.microsoft.com/office/drawing/2014/main" id="{50D09001-D443-4C7A-88A6-954ACCAF57F8}"/>
              </a:ext>
            </a:extLst>
          </p:cNvPr>
          <p:cNvCxnSpPr>
            <a:cxnSpLocks/>
          </p:cNvCxnSpPr>
          <p:nvPr/>
        </p:nvCxnSpPr>
        <p:spPr>
          <a:xfrm>
            <a:off x="7233855"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2" name="Text Placeholder 5">
            <a:extLst>
              <a:ext uri="{FF2B5EF4-FFF2-40B4-BE49-F238E27FC236}">
                <a16:creationId xmlns:a16="http://schemas.microsoft.com/office/drawing/2014/main" id="{AD6012E5-F21F-42B7-8C20-55AA4A0578A1}"/>
              </a:ext>
            </a:extLst>
          </p:cNvPr>
          <p:cNvSpPr txBox="1">
            <a:spLocks/>
          </p:cNvSpPr>
          <p:nvPr/>
        </p:nvSpPr>
        <p:spPr>
          <a:xfrm>
            <a:off x="3156104" y="5458273"/>
            <a:ext cx="4019394" cy="138082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stored in compressed </a:t>
            </a:r>
            <a:r>
              <a:rPr lang="en-US" sz="1200" err="1">
                <a:latin typeface="+mn-lt"/>
              </a:rPr>
              <a:t>columnstore</a:t>
            </a:r>
            <a:r>
              <a:rPr lang="en-US" sz="1200">
                <a:latin typeface="+mn-lt"/>
              </a:rPr>
              <a:t> segments after being sliced into groups of rows (</a:t>
            </a:r>
            <a:r>
              <a:rPr lang="en-US" sz="1200" err="1">
                <a:latin typeface="+mn-lt"/>
              </a:rPr>
              <a:t>rowgroups</a:t>
            </a:r>
            <a:r>
              <a:rPr lang="en-US" sz="1200">
                <a:latin typeface="+mn-lt"/>
              </a:rPr>
              <a:t>/micro-partitions) for maximum compression</a:t>
            </a:r>
          </a:p>
          <a:p>
            <a:pPr marL="171417" indent="-171417" defTabSz="914016">
              <a:spcBef>
                <a:spcPts val="600"/>
              </a:spcBef>
              <a:buFont typeface="Arial" panose="020B0604020202020204" pitchFamily="34" charset="0"/>
              <a:buChar char="•"/>
              <a:defRPr/>
            </a:pPr>
            <a:r>
              <a:rPr lang="en-US" sz="1200">
                <a:latin typeface="+mn-lt"/>
              </a:rPr>
              <a:t>Rows are stored in the delta </a:t>
            </a:r>
            <a:r>
              <a:rPr lang="en-US" sz="1200" err="1">
                <a:latin typeface="+mn-lt"/>
              </a:rPr>
              <a:t>rowstore</a:t>
            </a:r>
            <a:r>
              <a:rPr lang="en-US" sz="1200">
                <a:latin typeface="+mn-lt"/>
              </a:rPr>
              <a:t> until the number of rows is large enough to be compressed into a </a:t>
            </a:r>
            <a:r>
              <a:rPr lang="en-US" sz="1200" err="1">
                <a:latin typeface="+mn-lt"/>
              </a:rPr>
              <a:t>columnstore</a:t>
            </a:r>
            <a:endParaRPr lang="en-US" sz="1050">
              <a:latin typeface="+mn-lt"/>
            </a:endParaRPr>
          </a:p>
        </p:txBody>
      </p:sp>
      <p:sp>
        <p:nvSpPr>
          <p:cNvPr id="134" name="Text Placeholder 5">
            <a:extLst>
              <a:ext uri="{FF2B5EF4-FFF2-40B4-BE49-F238E27FC236}">
                <a16:creationId xmlns:a16="http://schemas.microsoft.com/office/drawing/2014/main" id="{E9E7A243-76C8-4D10-88EF-1A02E96163AD}"/>
              </a:ext>
            </a:extLst>
          </p:cNvPr>
          <p:cNvSpPr txBox="1">
            <a:spLocks/>
          </p:cNvSpPr>
          <p:nvPr/>
        </p:nvSpPr>
        <p:spPr>
          <a:xfrm>
            <a:off x="7450820" y="1096907"/>
            <a:ext cx="397482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Clustered/Non-clustered </a:t>
            </a:r>
            <a:r>
              <a:rPr lang="en-US" sz="1600" err="1">
                <a:solidFill>
                  <a:schemeClr val="tx2"/>
                </a:solidFill>
                <a:latin typeface="Segoe UI Semibold"/>
              </a:rPr>
              <a:t>rowstore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35" name="Text Placeholder 5">
            <a:extLst>
              <a:ext uri="{FF2B5EF4-FFF2-40B4-BE49-F238E27FC236}">
                <a16:creationId xmlns:a16="http://schemas.microsoft.com/office/drawing/2014/main" id="{85755ABA-F415-4E3A-8C56-FE4762C7F4BF}"/>
              </a:ext>
            </a:extLst>
          </p:cNvPr>
          <p:cNvSpPr txBox="1">
            <a:spLocks/>
          </p:cNvSpPr>
          <p:nvPr/>
        </p:nvSpPr>
        <p:spPr>
          <a:xfrm>
            <a:off x="7312215" y="5083016"/>
            <a:ext cx="4113429" cy="171373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is stored in a B-tree index structure for performant lookup queries for particular rows.</a:t>
            </a:r>
          </a:p>
          <a:p>
            <a:pPr marL="171417" indent="-171417" defTabSz="914016">
              <a:spcBef>
                <a:spcPts val="600"/>
              </a:spcBef>
              <a:buFont typeface="Arial" panose="020B0604020202020204" pitchFamily="34" charset="0"/>
              <a:buChar char="•"/>
              <a:defRPr/>
            </a:pPr>
            <a:r>
              <a:rPr lang="en-US" sz="1200">
                <a:latin typeface="+mn-lt"/>
              </a:rPr>
              <a:t>Clustered </a:t>
            </a:r>
            <a:r>
              <a:rPr lang="en-US" sz="1200" err="1">
                <a:latin typeface="+mn-lt"/>
              </a:rPr>
              <a:t>rowstore</a:t>
            </a:r>
            <a:r>
              <a:rPr lang="en-US" sz="1200">
                <a:latin typeface="+mn-lt"/>
              </a:rPr>
              <a:t> index: The leaf nodes in the structure store the data values in a row (as pictured above)</a:t>
            </a:r>
          </a:p>
          <a:p>
            <a:pPr marL="171417" indent="-171417" defTabSz="914016">
              <a:spcBef>
                <a:spcPts val="600"/>
              </a:spcBef>
              <a:buFont typeface="Arial" panose="020B0604020202020204" pitchFamily="34" charset="0"/>
              <a:buChar char="•"/>
              <a:defRPr/>
            </a:pPr>
            <a:r>
              <a:rPr lang="en-US" sz="1200">
                <a:latin typeface="+mn-lt"/>
              </a:rPr>
              <a:t>Non-clustered (secondary) </a:t>
            </a:r>
            <a:r>
              <a:rPr lang="en-US" sz="1200" err="1">
                <a:latin typeface="+mn-lt"/>
              </a:rPr>
              <a:t>rowstore</a:t>
            </a:r>
            <a:r>
              <a:rPr lang="en-US" sz="1200">
                <a:latin typeface="+mn-lt"/>
              </a:rPr>
              <a:t> index:  The leaf nodes store pointers to the data values, not the values themselves</a:t>
            </a:r>
          </a:p>
        </p:txBody>
      </p:sp>
      <p:sp>
        <p:nvSpPr>
          <p:cNvPr id="53" name="Text Placeholder 5">
            <a:extLst>
              <a:ext uri="{FF2B5EF4-FFF2-40B4-BE49-F238E27FC236}">
                <a16:creationId xmlns:a16="http://schemas.microsoft.com/office/drawing/2014/main" id="{57ABE3CD-C0EA-442C-AF84-7A949B24F427}"/>
              </a:ext>
            </a:extLst>
          </p:cNvPr>
          <p:cNvSpPr txBox="1">
            <a:spLocks/>
          </p:cNvSpPr>
          <p:nvPr/>
        </p:nvSpPr>
        <p:spPr>
          <a:xfrm>
            <a:off x="4663609" y="3801467"/>
            <a:ext cx="272926" cy="514756"/>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3300">
                <a:latin typeface="Segoe UI Semibold"/>
              </a:rPr>
              <a:t>+</a:t>
            </a:r>
          </a:p>
        </p:txBody>
      </p:sp>
      <p:graphicFrame>
        <p:nvGraphicFramePr>
          <p:cNvPr id="54" name="Table 53">
            <a:extLst>
              <a:ext uri="{FF2B5EF4-FFF2-40B4-BE49-F238E27FC236}">
                <a16:creationId xmlns:a16="http://schemas.microsoft.com/office/drawing/2014/main" id="{07F4BC5A-BA79-484D-8866-E62D27544CB5}"/>
              </a:ext>
            </a:extLst>
          </p:cNvPr>
          <p:cNvGraphicFramePr>
            <a:graphicFrameLocks noGrp="1"/>
          </p:cNvGraphicFramePr>
          <p:nvPr/>
        </p:nvGraphicFramePr>
        <p:xfrm>
          <a:off x="8255523" y="1693568"/>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1001</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1002</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5" name="Table 54">
            <a:extLst>
              <a:ext uri="{FF2B5EF4-FFF2-40B4-BE49-F238E27FC236}">
                <a16:creationId xmlns:a16="http://schemas.microsoft.com/office/drawing/2014/main" id="{BC8C929C-716A-4B92-B5FA-8460D0DD188B}"/>
              </a:ext>
            </a:extLst>
          </p:cNvPr>
          <p:cNvGraphicFramePr>
            <a:graphicFrameLocks noGrp="1"/>
          </p:cNvGraphicFramePr>
          <p:nvPr/>
        </p:nvGraphicFramePr>
        <p:xfrm>
          <a:off x="7338870" y="2694354"/>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1005</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1006</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6" name="Table 55">
            <a:extLst>
              <a:ext uri="{FF2B5EF4-FFF2-40B4-BE49-F238E27FC236}">
                <a16:creationId xmlns:a16="http://schemas.microsoft.com/office/drawing/2014/main" id="{7C30944A-A412-4F5C-B1FE-3276971AF5C5}"/>
              </a:ext>
            </a:extLst>
          </p:cNvPr>
          <p:cNvGraphicFramePr>
            <a:graphicFrameLocks noGrp="1"/>
          </p:cNvGraphicFramePr>
          <p:nvPr/>
        </p:nvGraphicFramePr>
        <p:xfrm>
          <a:off x="9710043" y="2690089"/>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1007</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98979</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7" name="Table 56">
            <a:extLst>
              <a:ext uri="{FF2B5EF4-FFF2-40B4-BE49-F238E27FC236}">
                <a16:creationId xmlns:a16="http://schemas.microsoft.com/office/drawing/2014/main" id="{727E6AF6-7C8A-4704-A7FC-0B6D80EAC8AA}"/>
              </a:ext>
            </a:extLst>
          </p:cNvPr>
          <p:cNvGraphicFramePr>
            <a:graphicFrameLocks noGrp="1"/>
          </p:cNvGraphicFramePr>
          <p:nvPr/>
        </p:nvGraphicFramePr>
        <p:xfrm>
          <a:off x="7338871" y="3538225"/>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59" name="Table 58">
            <a:extLst>
              <a:ext uri="{FF2B5EF4-FFF2-40B4-BE49-F238E27FC236}">
                <a16:creationId xmlns:a16="http://schemas.microsoft.com/office/drawing/2014/main" id="{C4AA2735-7470-4789-84A7-F76A77A43A58}"/>
              </a:ext>
            </a:extLst>
          </p:cNvPr>
          <p:cNvGraphicFramePr>
            <a:graphicFrameLocks noGrp="1"/>
          </p:cNvGraphicFramePr>
          <p:nvPr/>
        </p:nvGraphicFramePr>
        <p:xfrm>
          <a:off x="9826983" y="354501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cxnSp>
        <p:nvCxnSpPr>
          <p:cNvPr id="3" name="Straight Connector 2">
            <a:extLst>
              <a:ext uri="{FF2B5EF4-FFF2-40B4-BE49-F238E27FC236}">
                <a16:creationId xmlns:a16="http://schemas.microsoft.com/office/drawing/2014/main" id="{A9A316A7-74F6-4727-9A4E-88CFD131495C}"/>
              </a:ext>
            </a:extLst>
          </p:cNvPr>
          <p:cNvCxnSpPr>
            <a:cxnSpLocks/>
          </p:cNvCxnSpPr>
          <p:nvPr/>
        </p:nvCxnSpPr>
        <p:spPr>
          <a:xfrm flipH="1">
            <a:off x="8397692" y="2329077"/>
            <a:ext cx="249147" cy="30737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2AB102E-1500-4BE0-A3D7-8D6401C98A48}"/>
              </a:ext>
            </a:extLst>
          </p:cNvPr>
          <p:cNvCxnSpPr>
            <a:cxnSpLocks/>
          </p:cNvCxnSpPr>
          <p:nvPr/>
        </p:nvCxnSpPr>
        <p:spPr>
          <a:xfrm>
            <a:off x="9536196" y="2313076"/>
            <a:ext cx="254522" cy="28786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303AEE5-4196-4E8F-8E13-44094D7C88D1}"/>
              </a:ext>
            </a:extLst>
          </p:cNvPr>
          <p:cNvCxnSpPr>
            <a:cxnSpLocks/>
          </p:cNvCxnSpPr>
          <p:nvPr/>
        </p:nvCxnSpPr>
        <p:spPr>
          <a:xfrm flipH="1">
            <a:off x="7838435" y="3263370"/>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A4B68E0-B628-4505-BE67-CF509A8C5D89}"/>
              </a:ext>
            </a:extLst>
          </p:cNvPr>
          <p:cNvCxnSpPr>
            <a:cxnSpLocks/>
          </p:cNvCxnSpPr>
          <p:nvPr/>
        </p:nvCxnSpPr>
        <p:spPr>
          <a:xfrm>
            <a:off x="8329219" y="3264030"/>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5" name="Text Placeholder 5">
            <a:extLst>
              <a:ext uri="{FF2B5EF4-FFF2-40B4-BE49-F238E27FC236}">
                <a16:creationId xmlns:a16="http://schemas.microsoft.com/office/drawing/2014/main" id="{FAA71C64-FA68-4099-AB15-8DACE5E16401}"/>
              </a:ext>
            </a:extLst>
          </p:cNvPr>
          <p:cNvSpPr txBox="1">
            <a:spLocks/>
          </p:cNvSpPr>
          <p:nvPr/>
        </p:nvSpPr>
        <p:spPr>
          <a:xfrm>
            <a:off x="8575342" y="3205626"/>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86" name="Straight Connector 85">
            <a:extLst>
              <a:ext uri="{FF2B5EF4-FFF2-40B4-BE49-F238E27FC236}">
                <a16:creationId xmlns:a16="http://schemas.microsoft.com/office/drawing/2014/main" id="{13091875-F2F1-4CC4-BC53-D39340C4A77C}"/>
              </a:ext>
            </a:extLst>
          </p:cNvPr>
          <p:cNvCxnSpPr>
            <a:cxnSpLocks/>
            <a:stCxn id="55" idx="2"/>
          </p:cNvCxnSpPr>
          <p:nvPr/>
        </p:nvCxnSpPr>
        <p:spPr>
          <a:xfrm flipH="1">
            <a:off x="8147788" y="3242058"/>
            <a:ext cx="38061" cy="24748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0F5D18C-4215-43F2-9431-F58A585D5E30}"/>
              </a:ext>
            </a:extLst>
          </p:cNvPr>
          <p:cNvCxnSpPr>
            <a:cxnSpLocks/>
          </p:cNvCxnSpPr>
          <p:nvPr/>
        </p:nvCxnSpPr>
        <p:spPr>
          <a:xfrm flipH="1">
            <a:off x="10358718" y="3257729"/>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D612F57-24E0-46FD-AE2B-EDD0F301E669}"/>
              </a:ext>
            </a:extLst>
          </p:cNvPr>
          <p:cNvCxnSpPr>
            <a:cxnSpLocks/>
          </p:cNvCxnSpPr>
          <p:nvPr/>
        </p:nvCxnSpPr>
        <p:spPr>
          <a:xfrm>
            <a:off x="10849502" y="3258389"/>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Text Placeholder 5">
            <a:extLst>
              <a:ext uri="{FF2B5EF4-FFF2-40B4-BE49-F238E27FC236}">
                <a16:creationId xmlns:a16="http://schemas.microsoft.com/office/drawing/2014/main" id="{C46C9EE0-A081-4F91-85D9-A7862AD72173}"/>
              </a:ext>
            </a:extLst>
          </p:cNvPr>
          <p:cNvSpPr txBox="1">
            <a:spLocks/>
          </p:cNvSpPr>
          <p:nvPr/>
        </p:nvSpPr>
        <p:spPr>
          <a:xfrm>
            <a:off x="11068645" y="3187991"/>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4" name="Straight Connector 113">
            <a:extLst>
              <a:ext uri="{FF2B5EF4-FFF2-40B4-BE49-F238E27FC236}">
                <a16:creationId xmlns:a16="http://schemas.microsoft.com/office/drawing/2014/main" id="{D13F67CE-E58C-4EB2-B76D-74733FF22A92}"/>
              </a:ext>
            </a:extLst>
          </p:cNvPr>
          <p:cNvCxnSpPr>
            <a:cxnSpLocks/>
          </p:cNvCxnSpPr>
          <p:nvPr/>
        </p:nvCxnSpPr>
        <p:spPr>
          <a:xfrm flipH="1">
            <a:off x="10668071" y="3236396"/>
            <a:ext cx="38061" cy="24750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26308"/>
      </p:ext>
    </p:extLst>
  </p:cSld>
  <p:clrMapOvr>
    <a:masterClrMapping/>
  </p:clrMapOvr>
  <p:transition>
    <p:fade/>
  </p:transition>
  <p:extLst>
    <p:ext uri="{6950BFC3-D8DA-4A85-94F7-54DA5524770B}">
      <p188:commentRel xmlns:p188="http://schemas.microsoft.com/office/powerpoint/2018/8/main" xmlns="" r:id="rId3"/>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6" y="1120901"/>
            <a:ext cx="9509886" cy="1358770"/>
          </a:xfrm>
        </p:spPr>
        <p:txBody>
          <a:bodyPr/>
          <a:lstStyle/>
          <a:p>
            <a:r>
              <a:rPr lang="en-US" sz="1961">
                <a:solidFill>
                  <a:schemeClr val="tx2"/>
                </a:solidFill>
              </a:rPr>
              <a:t>Overview</a:t>
            </a:r>
          </a:p>
          <a:p>
            <a:r>
              <a:rPr lang="en-US" sz="1765">
                <a:latin typeface="+mn-lt"/>
              </a:rPr>
              <a:t>Queries against tables with ordered </a:t>
            </a:r>
            <a:r>
              <a:rPr lang="en-US" sz="1765" err="1">
                <a:latin typeface="+mn-lt"/>
              </a:rPr>
              <a:t>columnstore</a:t>
            </a:r>
            <a:r>
              <a:rPr lang="en-US" sz="1765">
                <a:latin typeface="+mn-lt"/>
              </a:rPr>
              <a:t> segments can take advantage of improved segment elimination to drastically reduce the time needed to service a query.</a:t>
            </a:r>
          </a:p>
          <a:p>
            <a:endParaRPr lang="en-US" sz="1765">
              <a:solidFill>
                <a:schemeClr val="tx2"/>
              </a:solidFill>
            </a:endParaRP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29" y="223040"/>
            <a:ext cx="9067981" cy="739238"/>
          </a:xfrm>
        </p:spPr>
        <p:txBody>
          <a:bodyPr/>
          <a:lstStyle/>
          <a:p>
            <a:r>
              <a:rPr lang="en-US"/>
              <a:t>Ordered Clustered </a:t>
            </a:r>
            <a:r>
              <a:rPr lang="en-US" err="1"/>
              <a:t>Columnstore</a:t>
            </a:r>
            <a:r>
              <a:rPr lang="en-US"/>
              <a:t> Indexes</a:t>
            </a:r>
            <a:endParaRPr lang="en-US">
              <a:solidFill>
                <a:srgbClr val="FF0000"/>
              </a:solidFill>
            </a:endParaRPr>
          </a:p>
        </p:txBody>
      </p:sp>
      <p:sp>
        <p:nvSpPr>
          <p:cNvPr id="9" name="Rectangle 8">
            <a:extLst>
              <a:ext uri="{FF2B5EF4-FFF2-40B4-BE49-F238E27FC236}">
                <a16:creationId xmlns:a16="http://schemas.microsoft.com/office/drawing/2014/main" id="{34B2EFA8-0B64-44B8-8908-E4A59C968CEC}"/>
              </a:ext>
            </a:extLst>
          </p:cNvPr>
          <p:cNvSpPr/>
          <p:nvPr/>
        </p:nvSpPr>
        <p:spPr>
          <a:xfrm>
            <a:off x="6379182" y="2668446"/>
            <a:ext cx="5661146" cy="1076552"/>
          </a:xfrm>
          <a:prstGeom prst="rect">
            <a:avLst/>
          </a:prstGeom>
          <a:ln>
            <a:solidFill>
              <a:schemeClr val="bg1">
                <a:lumMod val="85000"/>
              </a:schemeClr>
            </a:solidFill>
          </a:ln>
        </p:spPr>
        <p:txBody>
          <a:bodyPr wrap="square">
            <a:spAutoFit/>
          </a:bodyPr>
          <a:lstStyle/>
          <a:p>
            <a:pPr defTabSz="914225">
              <a:spcAft>
                <a:spcPts val="600"/>
              </a:spcAft>
              <a:defRPr/>
            </a:pP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b="1">
                <a:solidFill>
                  <a:srgbClr val="008000"/>
                </a:solidFill>
                <a:latin typeface="Calibri" panose="020F0502020204030204" pitchFamily="34" charset="0"/>
                <a:cs typeface="Calibri" panose="020F0502020204030204" pitchFamily="34" charset="0"/>
              </a:rPr>
              <a:t>-- Insert data into table with ordered </a:t>
            </a:r>
            <a:r>
              <a:rPr lang="en-US" sz="1200" b="1" err="1">
                <a:solidFill>
                  <a:srgbClr val="008000"/>
                </a:solidFill>
                <a:latin typeface="Calibri" panose="020F0502020204030204" pitchFamily="34" charset="0"/>
                <a:cs typeface="Calibri" panose="020F0502020204030204" pitchFamily="34" charset="0"/>
              </a:rPr>
              <a:t>columnstore</a:t>
            </a:r>
            <a:r>
              <a:rPr lang="en-US" sz="1200" b="1">
                <a:solidFill>
                  <a:srgbClr val="008000"/>
                </a:solidFill>
                <a:latin typeface="Calibri" panose="020F0502020204030204" pitchFamily="34" charset="0"/>
                <a:cs typeface="Calibri" panose="020F0502020204030204" pitchFamily="34" charset="0"/>
              </a:rPr>
              <a:t> index</a:t>
            </a: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INSERT INTO </a:t>
            </a:r>
            <a:r>
              <a:rPr lang="en-US" sz="1200" err="1">
                <a:solidFill>
                  <a:srgbClr val="000000">
                    <a:lumMod val="95000"/>
                    <a:lumOff val="5000"/>
                  </a:srgbClr>
                </a:solidFill>
                <a:latin typeface="Calibri" panose="020F0502020204030204" pitchFamily="34" charset="0"/>
                <a:cs typeface="Calibri" panose="020F0502020204030204" pitchFamily="34" charset="0"/>
              </a:rPr>
              <a:t>sortedOrderTable</a:t>
            </a:r>
            <a:endParaRPr lang="en-US" sz="1200">
              <a:solidFill>
                <a:srgbClr val="000000">
                  <a:lumMod val="95000"/>
                  <a:lumOff val="5000"/>
                </a:srgbClr>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VALUES</a:t>
            </a:r>
            <a:r>
              <a:rPr lang="en-US" sz="1200">
                <a:solidFill>
                  <a:srgbClr val="000000">
                    <a:lumMod val="95000"/>
                    <a:lumOff val="5000"/>
                  </a:srgbClr>
                </a:solidFill>
                <a:latin typeface="Calibri" panose="020F0502020204030204" pitchFamily="34" charset="0"/>
                <a:cs typeface="Calibri" panose="020F0502020204030204" pitchFamily="34" charset="0"/>
              </a:rPr>
              <a:t> (1, </a:t>
            </a:r>
            <a:r>
              <a:rPr lang="en-US" sz="1200">
                <a:solidFill>
                  <a:srgbClr val="FF0000"/>
                </a:solidFill>
                <a:latin typeface="Calibri" panose="020F0502020204030204" pitchFamily="34" charset="0"/>
                <a:cs typeface="Calibri" panose="020F0502020204030204" pitchFamily="34" charset="0"/>
              </a:rPr>
              <a:t>'01-01-2019','Dave’, 'UK'</a:t>
            </a:r>
            <a:r>
              <a:rPr lang="en-US" sz="1200">
                <a:solidFill>
                  <a:srgbClr val="000000">
                    <a:lumMod val="95000"/>
                    <a:lumOff val="5000"/>
                  </a:srgbClr>
                </a:solidFill>
                <a:latin typeface="Calibri" panose="020F0502020204030204" pitchFamily="34" charset="0"/>
                <a:cs typeface="Calibri" panose="020F0502020204030204" pitchFamily="34" charset="0"/>
              </a:rPr>
              <a:t>)</a:t>
            </a:r>
            <a:endParaRPr lang="en-US" sz="1200" b="1">
              <a:solidFill>
                <a:srgbClr val="000000"/>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25DA1F90-267E-4246-B60D-6E822D39F65C}"/>
              </a:ext>
            </a:extLst>
          </p:cNvPr>
          <p:cNvSpPr/>
          <p:nvPr/>
        </p:nvSpPr>
        <p:spPr>
          <a:xfrm>
            <a:off x="736279" y="2775053"/>
            <a:ext cx="4876109" cy="3994759"/>
          </a:xfrm>
          <a:prstGeom prst="rect">
            <a:avLst/>
          </a:prstGeom>
        </p:spPr>
        <p:txBody>
          <a:bodyPr wrap="square">
            <a:spAutoFit/>
          </a:bodyPr>
          <a:lstStyle/>
          <a:p>
            <a:pPr>
              <a:spcAft>
                <a:spcPts val="600"/>
              </a:spcAft>
              <a:defRPr/>
            </a:pPr>
            <a:r>
              <a:rPr lang="en-US" sz="1200" b="1">
                <a:solidFill>
                  <a:srgbClr val="008000"/>
                </a:solidFill>
                <a:latin typeface="Calibri" panose="020F0502020204030204" pitchFamily="34" charset="0"/>
                <a:cs typeface="Calibri" panose="020F0502020204030204" pitchFamily="34" charset="0"/>
              </a:rPr>
              <a:t>-- Create Table with Ordered </a:t>
            </a:r>
            <a:r>
              <a:rPr lang="en-US" sz="1200" b="1" err="1">
                <a:solidFill>
                  <a:srgbClr val="008000"/>
                </a:solidFill>
                <a:latin typeface="Calibri" panose="020F0502020204030204" pitchFamily="34" charset="0"/>
                <a:cs typeface="Calibri" panose="020F0502020204030204" pitchFamily="34" charset="0"/>
              </a:rPr>
              <a:t>Columnstore</a:t>
            </a:r>
            <a:r>
              <a:rPr lang="en-US" sz="1200" b="1">
                <a:solidFill>
                  <a:srgbClr val="008000"/>
                </a:solidFill>
                <a:latin typeface="Calibri" panose="020F0502020204030204" pitchFamily="34" charset="0"/>
                <a:cs typeface="Calibri" panose="020F0502020204030204" pitchFamily="34" charset="0"/>
              </a:rPr>
              <a:t> Index </a:t>
            </a:r>
            <a:endParaRPr lang="en-US" sz="1200" b="1">
              <a:solidFill>
                <a:srgbClr val="000000"/>
              </a:solidFill>
              <a:latin typeface="Calibri" panose="020F0502020204030204" pitchFamily="34" charset="0"/>
              <a:cs typeface="Calibri" panose="020F0502020204030204" pitchFamily="34" charset="0"/>
            </a:endParaRPr>
          </a:p>
          <a:p>
            <a:pPr>
              <a:spcAft>
                <a:spcPts val="600"/>
              </a:spcAft>
              <a:defRPr/>
            </a:pPr>
            <a:r>
              <a:rPr lang="en-US" sz="1200">
                <a:solidFill>
                  <a:srgbClr val="0000FF"/>
                </a:solidFill>
                <a:latin typeface="Calibri" panose="020F0502020204030204" pitchFamily="34" charset="0"/>
                <a:cs typeface="Calibri" panose="020F0502020204030204" pitchFamily="34" charset="0"/>
              </a:rPr>
              <a:t>CREATE</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TABLE</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sortedOrderTable</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OrderId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INT</a:t>
            </a:r>
            <a:r>
              <a:rPr lang="en-US" sz="1200">
                <a:solidFill>
                  <a:srgbClr val="000000"/>
                </a:solidFill>
                <a:latin typeface="Calibri" panose="020F0502020204030204" pitchFamily="34" charset="0"/>
                <a:cs typeface="Calibri" panose="020F0502020204030204" pitchFamily="34" charset="0"/>
              </a:rPr>
              <a:t> NOT NULL</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000000"/>
                </a:solidFill>
                <a:latin typeface="Calibri" panose="020F0502020204030204" pitchFamily="34" charset="0"/>
                <a:cs typeface="Calibri" panose="020F0502020204030204" pitchFamily="34" charset="0"/>
              </a:rPr>
              <a:t>    Date     </a:t>
            </a:r>
            <a:r>
              <a:rPr lang="en-US" sz="1200" err="1">
                <a:solidFill>
                  <a:srgbClr val="0000FF"/>
                </a:solidFill>
                <a:latin typeface="Calibri" panose="020F0502020204030204" pitchFamily="34" charset="0"/>
                <a:cs typeface="Calibri" panose="020F0502020204030204" pitchFamily="34" charset="0"/>
              </a:rPr>
              <a:t>DATE</a:t>
            </a:r>
            <a:r>
              <a:rPr lang="en-US" sz="1200">
                <a:solidFill>
                  <a:srgbClr val="000000"/>
                </a:solidFill>
                <a:latin typeface="Calibri" panose="020F0502020204030204" pitchFamily="34" charset="0"/>
                <a:cs typeface="Calibri" panose="020F0502020204030204" pitchFamily="34" charset="0"/>
              </a:rPr>
              <a:t> NOT NULL,</a:t>
            </a:r>
          </a:p>
          <a:p>
            <a:pPr>
              <a:spcAft>
                <a:spcPts val="600"/>
              </a:spcAft>
              <a:defRPr/>
            </a:pPr>
            <a:r>
              <a:rPr lang="en-US" sz="1200">
                <a:solidFill>
                  <a:srgbClr val="000000"/>
                </a:solidFill>
                <a:latin typeface="Calibri" panose="020F0502020204030204" pitchFamily="34" charset="0"/>
                <a:cs typeface="Calibri" panose="020F0502020204030204" pitchFamily="34" charset="0"/>
              </a:rPr>
              <a:t>    Name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000000"/>
                </a:solidFill>
                <a:latin typeface="Calibri" panose="020F0502020204030204" pitchFamily="34" charset="0"/>
                <a:cs typeface="Calibri" panose="020F0502020204030204" pitchFamily="34" charset="0"/>
              </a:rPr>
              <a:t>    Country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808080"/>
                </a:solidFill>
                <a:latin typeface="Calibri" panose="020F0502020204030204" pitchFamily="34" charset="0"/>
                <a:cs typeface="Calibri" panose="020F0502020204030204" pitchFamily="34" charset="0"/>
              </a:rPr>
              <a:t>) </a:t>
            </a:r>
          </a:p>
          <a:p>
            <a:pPr>
              <a:spcAft>
                <a:spcPts val="600"/>
              </a:spcAft>
              <a:defRPr/>
            </a:pPr>
            <a:r>
              <a:rPr lang="en-US" sz="1200">
                <a:solidFill>
                  <a:srgbClr val="0000FF"/>
                </a:solidFill>
                <a:latin typeface="Calibri" panose="020F0502020204030204" pitchFamily="34" charset="0"/>
                <a:cs typeface="Calibri" panose="020F0502020204030204" pitchFamily="34" charset="0"/>
              </a:rPr>
              <a:t>WITH</a:t>
            </a:r>
          </a:p>
          <a:p>
            <a:pPr>
              <a:spcAft>
                <a:spcPts val="600"/>
              </a:spcAft>
              <a:defRPr/>
            </a:pPr>
            <a:r>
              <a:rPr lang="en-US" sz="1200">
                <a:solidFill>
                  <a:srgbClr val="000000"/>
                </a:solidFill>
                <a:latin typeface="Calibri" panose="020F0502020204030204" pitchFamily="34" charset="0"/>
                <a:cs typeface="Calibri" panose="020F0502020204030204" pitchFamily="34" charset="0"/>
              </a:rPr>
              <a:t>(</a:t>
            </a:r>
          </a:p>
          <a:p>
            <a:pPr>
              <a:spcAft>
                <a:spcPts val="600"/>
              </a:spcAft>
              <a:defRPr/>
            </a:pPr>
            <a:r>
              <a:rPr lang="en-US" sz="1200">
                <a:solidFill>
                  <a:srgbClr val="0000FF"/>
                </a:solidFill>
                <a:latin typeface="Calibri" panose="020F0502020204030204" pitchFamily="34" charset="0"/>
                <a:cs typeface="Calibri" panose="020F0502020204030204" pitchFamily="34" charset="0"/>
              </a:rPr>
              <a:t>  CLUSTERED COLUMNSTORE INDEX ORDER</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OrderId</a:t>
            </a:r>
            <a:r>
              <a:rPr lang="en-US" sz="1200">
                <a:solidFill>
                  <a:srgbClr val="000000"/>
                </a:solidFill>
                <a:latin typeface="Calibri" panose="020F0502020204030204" pitchFamily="34" charset="0"/>
                <a:cs typeface="Calibri" panose="020F0502020204030204" pitchFamily="34" charset="0"/>
              </a:rPr>
              <a:t>)</a:t>
            </a:r>
          </a:p>
          <a:p>
            <a:pPr>
              <a:spcAft>
                <a:spcPts val="600"/>
              </a:spcAft>
              <a:defRPr/>
            </a:pPr>
            <a:r>
              <a:rPr lang="en-US" sz="1200">
                <a:solidFill>
                  <a:srgbClr val="000000"/>
                </a:solidFill>
                <a:latin typeface="Calibri" panose="020F0502020204030204" pitchFamily="34" charset="0"/>
                <a:cs typeface="Calibri" panose="020F0502020204030204" pitchFamily="34" charset="0"/>
              </a:rPr>
              <a:t>)</a:t>
            </a:r>
          </a:p>
          <a:p>
            <a:pPr>
              <a:spcAft>
                <a:spcPts val="600"/>
              </a:spcAft>
              <a:defRPr/>
            </a:pPr>
            <a:r>
              <a:rPr lang="en-US" sz="1200" b="1">
                <a:solidFill>
                  <a:srgbClr val="008000"/>
                </a:solidFill>
                <a:latin typeface="Calibri" panose="020F0502020204030204" pitchFamily="34" charset="0"/>
                <a:cs typeface="Calibri" panose="020F0502020204030204" pitchFamily="34" charset="0"/>
              </a:rPr>
              <a:t>-- Create Clustered </a:t>
            </a:r>
            <a:r>
              <a:rPr lang="en-US" sz="1200" b="1" err="1">
                <a:solidFill>
                  <a:srgbClr val="008000"/>
                </a:solidFill>
                <a:latin typeface="Calibri" panose="020F0502020204030204" pitchFamily="34" charset="0"/>
                <a:cs typeface="Calibri" panose="020F0502020204030204" pitchFamily="34" charset="0"/>
              </a:rPr>
              <a:t>Columnstore</a:t>
            </a:r>
            <a:r>
              <a:rPr lang="en-US" sz="1200" b="1">
                <a:solidFill>
                  <a:srgbClr val="008000"/>
                </a:solidFill>
                <a:latin typeface="Calibri" panose="020F0502020204030204" pitchFamily="34" charset="0"/>
                <a:cs typeface="Calibri" panose="020F0502020204030204" pitchFamily="34" charset="0"/>
              </a:rPr>
              <a:t> Index on existing table</a:t>
            </a:r>
          </a:p>
          <a:p>
            <a:pPr>
              <a:spcAft>
                <a:spcPts val="600"/>
              </a:spcAft>
              <a:defRPr/>
            </a:pPr>
            <a:r>
              <a:rPr lang="en-US" sz="1200">
                <a:solidFill>
                  <a:srgbClr val="0000FF"/>
                </a:solidFill>
                <a:latin typeface="Calibri" panose="020F0502020204030204" pitchFamily="34" charset="0"/>
                <a:cs typeface="Calibri" panose="020F0502020204030204" pitchFamily="34" charset="0"/>
              </a:rPr>
              <a:t>CREATE CLUSTERED COLUMNSTORE INDEX </a:t>
            </a:r>
            <a:r>
              <a:rPr lang="en-US" sz="1200" err="1">
                <a:solidFill>
                  <a:srgbClr val="000000"/>
                </a:solidFill>
                <a:latin typeface="Calibri" panose="020F0502020204030204" pitchFamily="34" charset="0"/>
                <a:cs typeface="Calibri" panose="020F0502020204030204" pitchFamily="34" charset="0"/>
              </a:rPr>
              <a:t>cciOrderId</a:t>
            </a:r>
            <a:r>
              <a:rPr lang="en-US" sz="1200">
                <a:solidFill>
                  <a:srgbClr val="0000FF"/>
                </a:solidFill>
                <a:latin typeface="Calibri" panose="020F0502020204030204" pitchFamily="34" charset="0"/>
                <a:cs typeface="Calibri" panose="020F0502020204030204" pitchFamily="34" charset="0"/>
              </a:rPr>
              <a:t> </a:t>
            </a:r>
          </a:p>
          <a:p>
            <a:pPr>
              <a:spcAft>
                <a:spcPts val="600"/>
              </a:spcAft>
              <a:defRPr/>
            </a:pPr>
            <a:r>
              <a:rPr lang="en-US" sz="1200">
                <a:solidFill>
                  <a:srgbClr val="0000FF"/>
                </a:solidFill>
                <a:latin typeface="Calibri" panose="020F0502020204030204" pitchFamily="34" charset="0"/>
                <a:cs typeface="Calibri" panose="020F0502020204030204" pitchFamily="34" charset="0"/>
              </a:rPr>
              <a:t>ON </a:t>
            </a:r>
            <a:r>
              <a:rPr lang="en-US" sz="1200" err="1">
                <a:solidFill>
                  <a:srgbClr val="000000">
                    <a:lumMod val="95000"/>
                    <a:lumOff val="5000"/>
                  </a:srgbClr>
                </a:solidFill>
                <a:latin typeface="Calibri" panose="020F0502020204030204" pitchFamily="34" charset="0"/>
                <a:cs typeface="Calibri" panose="020F0502020204030204" pitchFamily="34" charset="0"/>
              </a:rPr>
              <a:t>dbo.OrderTable</a:t>
            </a:r>
            <a:r>
              <a:rPr lang="en-US" sz="1200">
                <a:solidFill>
                  <a:srgbClr val="000000">
                    <a:lumMod val="95000"/>
                    <a:lumOff val="5000"/>
                  </a:srgbClr>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OrderId</a:t>
            </a:r>
            <a:r>
              <a:rPr lang="en-US" sz="1200">
                <a:solidFill>
                  <a:srgbClr val="00000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85029294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6589368"/>
          </a:xfrm>
        </p:spPr>
        <p:txBody>
          <a:bodyPr/>
          <a:lstStyle/>
          <a:p>
            <a:pPr>
              <a:lnSpc>
                <a:spcPct val="100000"/>
              </a:lnSpc>
            </a:pPr>
            <a:r>
              <a:rPr lang="en-US" sz="2353">
                <a:latin typeface="+mn-lt"/>
              </a:rPr>
              <a:t>Clustered </a:t>
            </a:r>
            <a:r>
              <a:rPr lang="en-US" sz="2353" err="1">
                <a:latin typeface="+mn-lt"/>
              </a:rPr>
              <a:t>Columnstore</a:t>
            </a:r>
            <a:r>
              <a:rPr lang="en-US" sz="2353">
                <a:latin typeface="+mn-lt"/>
              </a:rPr>
              <a:t> indexes (CCI) are best for fact tables. </a:t>
            </a:r>
          </a:p>
          <a:p>
            <a:pPr>
              <a:lnSpc>
                <a:spcPct val="100000"/>
              </a:lnSpc>
            </a:pPr>
            <a:r>
              <a:rPr lang="en-US" sz="2353">
                <a:latin typeface="+mn-lt"/>
              </a:rPr>
              <a:t>CCI offer the highest level of data compression and best query performance for tables with over 100 million rows. </a:t>
            </a:r>
          </a:p>
          <a:p>
            <a:pPr>
              <a:lnSpc>
                <a:spcPct val="100000"/>
              </a:lnSpc>
            </a:pPr>
            <a:r>
              <a:rPr lang="en-US" sz="2353">
                <a:latin typeface="+mn-lt"/>
              </a:rPr>
              <a:t>Heap tables are best for small lookup tables and recommended for tables with less than 100 million rows.</a:t>
            </a:r>
          </a:p>
          <a:p>
            <a:pPr>
              <a:lnSpc>
                <a:spcPct val="100000"/>
              </a:lnSpc>
            </a:pPr>
            <a:r>
              <a:rPr lang="en-US" sz="2353">
                <a:latin typeface="+mn-lt"/>
              </a:rPr>
              <a:t>Clustered Indexes may outperform CCI when very few rows need to be retrieved quickly.</a:t>
            </a:r>
          </a:p>
          <a:p>
            <a:pPr lvl="1">
              <a:lnSpc>
                <a:spcPct val="100000"/>
              </a:lnSpc>
            </a:pPr>
            <a:r>
              <a:rPr lang="en-US"/>
              <a:t>Add non-clustered indexes to improve performance for less selective queries. </a:t>
            </a:r>
          </a:p>
          <a:p>
            <a:pPr lvl="1">
              <a:lnSpc>
                <a:spcPct val="100000"/>
              </a:lnSpc>
            </a:pPr>
            <a:r>
              <a:rPr lang="en-US"/>
              <a:t>Each additional index added to a table increases storage space required and processing time during data loads.</a:t>
            </a:r>
          </a:p>
          <a:p>
            <a:pPr>
              <a:lnSpc>
                <a:spcPct val="100000"/>
              </a:lnSpc>
            </a:pPr>
            <a:r>
              <a:rPr lang="en-US" sz="2353">
                <a:latin typeface="+mn-lt"/>
              </a:rPr>
              <a:t>Speed load performance by staging data in heap tables and temporary tables prior to running transformations.</a:t>
            </a:r>
          </a:p>
          <a:p>
            <a:endParaRPr lang="en-US" sz="3967"/>
          </a:p>
          <a:p>
            <a:pPr lvl="1"/>
            <a:r>
              <a:rPr lang="en-US" sz="200"/>
              <a:t>as</a:t>
            </a:r>
          </a:p>
          <a:p>
            <a:endParaRPr lang="en-US" sz="4000"/>
          </a:p>
          <a:p>
            <a:endParaRPr lang="en-US"/>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Choosing the right index</a:t>
            </a:r>
          </a:p>
        </p:txBody>
      </p:sp>
    </p:spTree>
    <p:extLst>
      <p:ext uri="{BB962C8B-B14F-4D97-AF65-F5344CB8AC3E}">
        <p14:creationId xmlns:p14="http://schemas.microsoft.com/office/powerpoint/2010/main" val="4126630363"/>
      </p:ext>
    </p:extLst>
  </p:cSld>
  <p:clrMapOvr>
    <a:masterClrMapping/>
  </p:clrMapOvr>
  <p:transition>
    <p:fade/>
  </p:transition>
  <p:extLst>
    <p:ext uri="{6950BFC3-D8DA-4A85-94F7-54DA5524770B}">
      <p188:commentRel xmlns:p188="http://schemas.microsoft.com/office/powerpoint/2018/8/main" xmlns="" r:id="rId3"/>
    </p:ext>
  </p:extLs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Ordered CCI</a:t>
            </a:r>
          </a:p>
        </p:txBody>
      </p:sp>
      <p:sp>
        <p:nvSpPr>
          <p:cNvPr id="8" name="Text Placeholder 7">
            <a:extLst>
              <a:ext uri="{FF2B5EF4-FFF2-40B4-BE49-F238E27FC236}">
                <a16:creationId xmlns:a16="http://schemas.microsoft.com/office/drawing/2014/main" id="{D53F5935-E30E-4DD8-B33E-F779F282CC53}"/>
              </a:ext>
            </a:extLst>
          </p:cNvPr>
          <p:cNvSpPr>
            <a:spLocks noGrp="1"/>
          </p:cNvSpPr>
          <p:nvPr>
            <p:ph type="body" sz="quarter" idx="10"/>
          </p:nvPr>
        </p:nvSpPr>
        <p:spPr>
          <a:xfrm>
            <a:off x="584201" y="1435780"/>
            <a:ext cx="11018520" cy="3020250"/>
          </a:xfrm>
        </p:spPr>
        <p:txBody>
          <a:bodyPr/>
          <a:lstStyle/>
          <a:p>
            <a:pPr marL="241254" marR="71106" indent="-229191">
              <a:lnSpc>
                <a:spcPct val="90000"/>
              </a:lnSpc>
              <a:spcBef>
                <a:spcPts val="430"/>
              </a:spcBef>
              <a:buFont typeface="Arial"/>
              <a:buChar char="•"/>
              <a:tabLst>
                <a:tab pos="241889" algn="l"/>
              </a:tabLst>
            </a:pPr>
            <a:r>
              <a:rPr lang="en-US" spc="-5">
                <a:latin typeface="+mn-lt"/>
                <a:cs typeface="Calibri"/>
              </a:rPr>
              <a:t>Queries </a:t>
            </a:r>
            <a:r>
              <a:rPr lang="en-US" spc="-15">
                <a:latin typeface="+mn-lt"/>
                <a:cs typeface="Calibri"/>
              </a:rPr>
              <a:t>against </a:t>
            </a:r>
            <a:r>
              <a:rPr lang="en-US" spc="-10">
                <a:latin typeface="+mn-lt"/>
                <a:cs typeface="Calibri"/>
              </a:rPr>
              <a:t>tables </a:t>
            </a:r>
            <a:r>
              <a:rPr lang="en-US">
                <a:latin typeface="+mn-lt"/>
                <a:cs typeface="Calibri"/>
              </a:rPr>
              <a:t>with </a:t>
            </a:r>
            <a:r>
              <a:rPr lang="en-US" spc="-20">
                <a:latin typeface="+mn-lt"/>
                <a:cs typeface="Calibri"/>
              </a:rPr>
              <a:t>ordered </a:t>
            </a:r>
            <a:r>
              <a:rPr lang="en-US" spc="-20" err="1">
                <a:latin typeface="+mn-lt"/>
                <a:cs typeface="Calibri"/>
              </a:rPr>
              <a:t>columnstore</a:t>
            </a:r>
            <a:r>
              <a:rPr lang="en-US" spc="-20">
                <a:latin typeface="+mn-lt"/>
                <a:cs typeface="Calibri"/>
              </a:rPr>
              <a:t> </a:t>
            </a:r>
            <a:r>
              <a:rPr lang="en-US" spc="-10">
                <a:latin typeface="+mn-lt"/>
                <a:cs typeface="Calibri"/>
              </a:rPr>
              <a:t>segments can </a:t>
            </a:r>
            <a:r>
              <a:rPr lang="en-US" spc="-35">
                <a:latin typeface="+mn-lt"/>
                <a:cs typeface="Calibri"/>
              </a:rPr>
              <a:t>take  </a:t>
            </a:r>
            <a:r>
              <a:rPr lang="en-US" spc="-20">
                <a:latin typeface="+mn-lt"/>
                <a:cs typeface="Calibri"/>
              </a:rPr>
              <a:t>advantage </a:t>
            </a:r>
            <a:r>
              <a:rPr lang="en-US" spc="-5">
                <a:latin typeface="+mn-lt"/>
                <a:cs typeface="Calibri"/>
              </a:rPr>
              <a:t>of </a:t>
            </a:r>
            <a:r>
              <a:rPr lang="en-US" spc="-20">
                <a:latin typeface="+mn-lt"/>
                <a:cs typeface="Calibri"/>
              </a:rPr>
              <a:t>improved </a:t>
            </a:r>
            <a:r>
              <a:rPr lang="en-US" spc="-10">
                <a:latin typeface="+mn-lt"/>
                <a:cs typeface="Calibri"/>
              </a:rPr>
              <a:t>segment elimination </a:t>
            </a:r>
            <a:r>
              <a:rPr lang="en-US" spc="-20">
                <a:latin typeface="+mn-lt"/>
                <a:cs typeface="Calibri"/>
              </a:rPr>
              <a:t>to </a:t>
            </a:r>
            <a:r>
              <a:rPr lang="en-US" spc="-15">
                <a:latin typeface="+mn-lt"/>
                <a:cs typeface="Calibri"/>
              </a:rPr>
              <a:t>drastically </a:t>
            </a:r>
            <a:r>
              <a:rPr lang="en-US" spc="-10">
                <a:latin typeface="+mn-lt"/>
                <a:cs typeface="Calibri"/>
              </a:rPr>
              <a:t>reduce </a:t>
            </a:r>
            <a:r>
              <a:rPr lang="en-US" spc="-5">
                <a:latin typeface="+mn-lt"/>
                <a:cs typeface="Calibri"/>
              </a:rPr>
              <a:t>the  time </a:t>
            </a:r>
            <a:r>
              <a:rPr lang="en-US" spc="-10">
                <a:latin typeface="+mn-lt"/>
                <a:cs typeface="Calibri"/>
              </a:rPr>
              <a:t>needed </a:t>
            </a:r>
            <a:r>
              <a:rPr lang="en-US" spc="-20">
                <a:latin typeface="+mn-lt"/>
                <a:cs typeface="Calibri"/>
              </a:rPr>
              <a:t>to </a:t>
            </a:r>
            <a:r>
              <a:rPr lang="en-US" spc="-5">
                <a:latin typeface="+mn-lt"/>
                <a:cs typeface="Calibri"/>
              </a:rPr>
              <a:t>service a</a:t>
            </a:r>
            <a:r>
              <a:rPr lang="en-US" spc="50">
                <a:latin typeface="+mn-lt"/>
                <a:cs typeface="Calibri"/>
              </a:rPr>
              <a:t> </a:t>
            </a:r>
            <a:r>
              <a:rPr lang="en-US" spc="-40">
                <a:latin typeface="+mn-lt"/>
                <a:cs typeface="Calibri"/>
              </a:rPr>
              <a:t>query.</a:t>
            </a:r>
            <a:endParaRPr lang="en-US">
              <a:latin typeface="+mn-lt"/>
              <a:cs typeface="Calibri"/>
            </a:endParaRPr>
          </a:p>
          <a:p>
            <a:pPr>
              <a:spcBef>
                <a:spcPts val="10"/>
              </a:spcBef>
              <a:buFont typeface="Arial"/>
              <a:buChar char="•"/>
            </a:pPr>
            <a:endParaRPr lang="en-US" sz="3921">
              <a:latin typeface="+mn-lt"/>
              <a:cs typeface="Calibri"/>
            </a:endParaRPr>
          </a:p>
          <a:p>
            <a:pPr marL="241254" marR="5079" indent="-229191">
              <a:lnSpc>
                <a:spcPts val="3019"/>
              </a:lnSpc>
              <a:spcBef>
                <a:spcPts val="5"/>
              </a:spcBef>
              <a:buFont typeface="Arial"/>
              <a:buChar char="•"/>
              <a:tabLst>
                <a:tab pos="241889" algn="l"/>
              </a:tabLst>
            </a:pPr>
            <a:r>
              <a:rPr lang="en-US" spc="-20" err="1">
                <a:latin typeface="+mn-lt"/>
                <a:cs typeface="Calibri"/>
              </a:rPr>
              <a:t>Columnstore</a:t>
            </a:r>
            <a:r>
              <a:rPr lang="en-US" spc="-20">
                <a:latin typeface="+mn-lt"/>
                <a:cs typeface="Calibri"/>
              </a:rPr>
              <a:t> </a:t>
            </a:r>
            <a:r>
              <a:rPr lang="en-US" spc="-10">
                <a:latin typeface="+mn-lt"/>
                <a:cs typeface="Calibri"/>
              </a:rPr>
              <a:t>Segments </a:t>
            </a:r>
            <a:r>
              <a:rPr lang="en-US" spc="-15">
                <a:latin typeface="+mn-lt"/>
                <a:cs typeface="Calibri"/>
              </a:rPr>
              <a:t>are </a:t>
            </a:r>
            <a:r>
              <a:rPr lang="en-US" spc="-10">
                <a:latin typeface="+mn-lt"/>
                <a:cs typeface="Calibri"/>
              </a:rPr>
              <a:t>automatically </a:t>
            </a:r>
            <a:r>
              <a:rPr lang="en-US" spc="-15">
                <a:latin typeface="+mn-lt"/>
                <a:cs typeface="Calibri"/>
              </a:rPr>
              <a:t>updated </a:t>
            </a:r>
            <a:r>
              <a:rPr lang="en-US" spc="-5">
                <a:latin typeface="+mn-lt"/>
                <a:cs typeface="Calibri"/>
              </a:rPr>
              <a:t>as </a:t>
            </a:r>
            <a:r>
              <a:rPr lang="en-US" spc="-20">
                <a:latin typeface="+mn-lt"/>
                <a:cs typeface="Calibri"/>
              </a:rPr>
              <a:t>data </a:t>
            </a:r>
            <a:r>
              <a:rPr lang="en-US" spc="-5">
                <a:latin typeface="+mn-lt"/>
                <a:cs typeface="Calibri"/>
              </a:rPr>
              <a:t>is inserted,  </a:t>
            </a:r>
            <a:r>
              <a:rPr lang="en-US" spc="-15">
                <a:latin typeface="+mn-lt"/>
                <a:cs typeface="Calibri"/>
              </a:rPr>
              <a:t>updated, </a:t>
            </a:r>
            <a:r>
              <a:rPr lang="en-US" spc="-5">
                <a:latin typeface="+mn-lt"/>
                <a:cs typeface="Calibri"/>
              </a:rPr>
              <a:t>or </a:t>
            </a:r>
            <a:r>
              <a:rPr lang="en-US" spc="-15">
                <a:latin typeface="+mn-lt"/>
                <a:cs typeface="Calibri"/>
              </a:rPr>
              <a:t>deleted </a:t>
            </a:r>
            <a:r>
              <a:rPr lang="en-US" spc="-5">
                <a:latin typeface="+mn-lt"/>
                <a:cs typeface="Calibri"/>
              </a:rPr>
              <a:t>in </a:t>
            </a:r>
            <a:r>
              <a:rPr lang="en-US" spc="-20">
                <a:latin typeface="+mn-lt"/>
                <a:cs typeface="Calibri"/>
              </a:rPr>
              <a:t>data </a:t>
            </a:r>
            <a:r>
              <a:rPr lang="en-US" spc="-15">
                <a:latin typeface="+mn-lt"/>
                <a:cs typeface="Calibri"/>
              </a:rPr>
              <a:t>warehouse</a:t>
            </a:r>
            <a:r>
              <a:rPr lang="en-US" spc="105">
                <a:latin typeface="+mn-lt"/>
                <a:cs typeface="Calibri"/>
              </a:rPr>
              <a:t> </a:t>
            </a:r>
            <a:r>
              <a:rPr lang="en-US" spc="-10">
                <a:latin typeface="+mn-lt"/>
                <a:cs typeface="Calibri"/>
              </a:rPr>
              <a:t>tables.</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343236035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FE2FDF-E7D8-42E4-91E4-55C6E22A8356}"/>
              </a:ext>
            </a:extLst>
          </p:cNvPr>
          <p:cNvSpPr>
            <a:spLocks noGrp="1"/>
          </p:cNvSpPr>
          <p:nvPr>
            <p:ph type="title"/>
          </p:nvPr>
        </p:nvSpPr>
        <p:spPr/>
        <p:txBody>
          <a:bodyPr/>
          <a:lstStyle/>
          <a:p>
            <a:r>
              <a:rPr lang="en-US" dirty="0"/>
              <a:t>Comprehensive SQL functionality</a:t>
            </a:r>
          </a:p>
        </p:txBody>
      </p:sp>
      <p:sp>
        <p:nvSpPr>
          <p:cNvPr id="10" name="Text Placeholder 9">
            <a:extLst>
              <a:ext uri="{FF2B5EF4-FFF2-40B4-BE49-F238E27FC236}">
                <a16:creationId xmlns:a16="http://schemas.microsoft.com/office/drawing/2014/main" id="{62C3D029-2023-4032-8073-BEE18C14B9E0}"/>
              </a:ext>
            </a:extLst>
          </p:cNvPr>
          <p:cNvSpPr txBox="1">
            <a:spLocks/>
          </p:cNvSpPr>
          <p:nvPr/>
        </p:nvSpPr>
        <p:spPr>
          <a:xfrm>
            <a:off x="4577379" y="2082051"/>
            <a:ext cx="2813138" cy="1730124"/>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lnSpc>
                <a:spcPct val="110000"/>
              </a:lnSpc>
              <a:spcAft>
                <a:spcPts val="1000"/>
              </a:spcAft>
              <a:defRPr/>
            </a:pPr>
            <a:r>
              <a:rPr lang="en-US" sz="2353">
                <a:solidFill>
                  <a:srgbClr val="0078D4"/>
                </a:solidFill>
                <a:latin typeface="Segoe UI Semibold"/>
              </a:rPr>
              <a:t>T-SQL Querying </a:t>
            </a:r>
          </a:p>
          <a:p>
            <a:pPr marL="285695" lvl="4" indent="-285695" defTabSz="914016">
              <a:lnSpc>
                <a:spcPct val="110000"/>
              </a:lnSpc>
              <a:spcAft>
                <a:spcPts val="1000"/>
              </a:spcAft>
              <a:buFont typeface="Arial" panose="020B0604020202020204" pitchFamily="34" charset="0"/>
              <a:buChar char="•"/>
              <a:defRPr/>
            </a:pPr>
            <a:r>
              <a:rPr lang="en-US" sz="1961">
                <a:latin typeface="Segoe UI"/>
              </a:rPr>
              <a:t>Windowing aggregates</a:t>
            </a:r>
          </a:p>
          <a:p>
            <a:pPr marL="285695" lvl="4" indent="-285695" defTabSz="914016">
              <a:lnSpc>
                <a:spcPct val="110000"/>
              </a:lnSpc>
              <a:spcAft>
                <a:spcPts val="1000"/>
              </a:spcAft>
              <a:buFont typeface="Arial" panose="020B0604020202020204" pitchFamily="34" charset="0"/>
              <a:buChar char="•"/>
              <a:defRPr/>
            </a:pPr>
            <a:r>
              <a:rPr lang="en-US" sz="1961">
                <a:latin typeface="Segoe UI"/>
              </a:rPr>
              <a:t>Approximate execution (</a:t>
            </a:r>
            <a:r>
              <a:rPr lang="en-US" sz="1961" err="1">
                <a:latin typeface="Segoe UI"/>
              </a:rPr>
              <a:t>Hyperloglog</a:t>
            </a:r>
            <a:r>
              <a:rPr lang="en-US" sz="1961">
                <a:latin typeface="Segoe UI"/>
              </a:rPr>
              <a:t>)</a:t>
            </a:r>
          </a:p>
          <a:p>
            <a:pPr marL="285695" lvl="4" indent="-285695">
              <a:lnSpc>
                <a:spcPct val="110000"/>
              </a:lnSpc>
              <a:spcAft>
                <a:spcPts val="1000"/>
              </a:spcAft>
              <a:buFont typeface="Arial" panose="020B0604020202020204" pitchFamily="34" charset="0"/>
              <a:buChar char="•"/>
              <a:defRPr/>
            </a:pPr>
            <a:r>
              <a:rPr lang="fr-FR" sz="1961"/>
              <a:t>JSON data support </a:t>
            </a:r>
          </a:p>
          <a:p>
            <a:pPr marL="285695" lvl="4" indent="-285695" defTabSz="914016">
              <a:lnSpc>
                <a:spcPct val="110000"/>
              </a:lnSpc>
              <a:spcAft>
                <a:spcPts val="1000"/>
              </a:spcAft>
              <a:buFont typeface="Arial" panose="020B0604020202020204" pitchFamily="34" charset="0"/>
              <a:buChar char="•"/>
              <a:defRPr/>
            </a:pPr>
            <a:endParaRPr lang="en-US" sz="1961">
              <a:latin typeface="Segoe UI"/>
            </a:endParaRPr>
          </a:p>
        </p:txBody>
      </p:sp>
      <p:sp>
        <p:nvSpPr>
          <p:cNvPr id="12" name="Text Placeholder 9">
            <a:extLst>
              <a:ext uri="{FF2B5EF4-FFF2-40B4-BE49-F238E27FC236}">
                <a16:creationId xmlns:a16="http://schemas.microsoft.com/office/drawing/2014/main" id="{31ACB80C-5CD0-4236-A347-31E8169092AB}"/>
              </a:ext>
            </a:extLst>
          </p:cNvPr>
          <p:cNvSpPr txBox="1">
            <a:spLocks/>
          </p:cNvSpPr>
          <p:nvPr/>
        </p:nvSpPr>
        <p:spPr>
          <a:xfrm>
            <a:off x="194537" y="2053145"/>
            <a:ext cx="3959210" cy="3453743"/>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lnSpc>
                <a:spcPct val="110000"/>
              </a:lnSpc>
              <a:spcAft>
                <a:spcPts val="1000"/>
              </a:spcAft>
              <a:defRPr/>
            </a:pPr>
            <a:r>
              <a:rPr lang="en-US" sz="2353">
                <a:solidFill>
                  <a:srgbClr val="0078D4"/>
                </a:solidFill>
                <a:latin typeface="Segoe UI Semibold"/>
              </a:rPr>
              <a:t>Advanced storage system</a:t>
            </a:r>
          </a:p>
          <a:p>
            <a:pPr marL="285695" lvl="4" indent="-285695">
              <a:lnSpc>
                <a:spcPct val="110000"/>
              </a:lnSpc>
              <a:spcAft>
                <a:spcPts val="1000"/>
              </a:spcAft>
              <a:buFont typeface="Arial" panose="020B0604020202020204" pitchFamily="34" charset="0"/>
              <a:buChar char="•"/>
              <a:defRPr/>
            </a:pPr>
            <a:r>
              <a:rPr lang="fr-FR" sz="1961" err="1"/>
              <a:t>Columnstore</a:t>
            </a:r>
            <a:r>
              <a:rPr lang="fr-FR" sz="1961"/>
              <a:t> Indexes</a:t>
            </a:r>
          </a:p>
          <a:p>
            <a:pPr marL="285695" lvl="4" indent="-285695" defTabSz="914016">
              <a:lnSpc>
                <a:spcPct val="110000"/>
              </a:lnSpc>
              <a:spcAft>
                <a:spcPts val="1000"/>
              </a:spcAft>
              <a:buFont typeface="Arial" panose="020B0604020202020204" pitchFamily="34" charset="0"/>
              <a:buChar char="•"/>
              <a:defRPr/>
            </a:pPr>
            <a:r>
              <a:rPr lang="fr-FR" sz="1961">
                <a:latin typeface="Segoe UI"/>
              </a:rPr>
              <a:t>Table partitions</a:t>
            </a:r>
          </a:p>
          <a:p>
            <a:pPr marL="285695" lvl="4" indent="-285695" defTabSz="914016">
              <a:lnSpc>
                <a:spcPct val="110000"/>
              </a:lnSpc>
              <a:spcAft>
                <a:spcPts val="1000"/>
              </a:spcAft>
              <a:buFont typeface="Arial" panose="020B0604020202020204" pitchFamily="34" charset="0"/>
              <a:buChar char="•"/>
              <a:defRPr/>
            </a:pPr>
            <a:r>
              <a:rPr lang="fr-FR" sz="1961">
                <a:latin typeface="Segoe UI"/>
              </a:rPr>
              <a:t>Distributed tables</a:t>
            </a:r>
          </a:p>
          <a:p>
            <a:pPr marL="285695" lvl="4" indent="-285695" defTabSz="914016">
              <a:lnSpc>
                <a:spcPct val="110000"/>
              </a:lnSpc>
              <a:spcAft>
                <a:spcPts val="1000"/>
              </a:spcAft>
              <a:buFont typeface="Arial" panose="020B0604020202020204" pitchFamily="34" charset="0"/>
              <a:buChar char="•"/>
              <a:defRPr/>
            </a:pPr>
            <a:r>
              <a:rPr lang="fr-FR" sz="1961">
                <a:latin typeface="Segoe UI"/>
              </a:rPr>
              <a:t>Isolation modes</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Materialized</a:t>
            </a:r>
            <a:r>
              <a:rPr lang="fr-FR" sz="1961">
                <a:latin typeface="Segoe UI"/>
              </a:rPr>
              <a:t> </a:t>
            </a:r>
            <a:r>
              <a:rPr lang="fr-FR" sz="1961" err="1">
                <a:latin typeface="Segoe UI"/>
              </a:rPr>
              <a:t>Views</a:t>
            </a:r>
            <a:endParaRPr lang="fr-FR" sz="1961">
              <a:latin typeface="Segoe UI"/>
            </a:endParaRPr>
          </a:p>
          <a:p>
            <a:pPr marL="285695" lvl="4" indent="-285695" defTabSz="914016">
              <a:lnSpc>
                <a:spcPct val="110000"/>
              </a:lnSpc>
              <a:spcAft>
                <a:spcPts val="1000"/>
              </a:spcAft>
              <a:buFont typeface="Arial" panose="020B0604020202020204" pitchFamily="34" charset="0"/>
              <a:buChar char="•"/>
              <a:defRPr/>
            </a:pPr>
            <a:r>
              <a:rPr lang="fr-FR" sz="1961" err="1">
                <a:latin typeface="Segoe UI"/>
              </a:rPr>
              <a:t>Nonclustered</a:t>
            </a:r>
            <a:r>
              <a:rPr lang="fr-FR" sz="1961">
                <a:latin typeface="Segoe UI"/>
              </a:rPr>
              <a:t> Indexes</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Result</a:t>
            </a:r>
            <a:r>
              <a:rPr lang="fr-FR" sz="1961">
                <a:latin typeface="Segoe UI"/>
              </a:rPr>
              <a:t>-set </a:t>
            </a:r>
            <a:r>
              <a:rPr lang="fr-FR" sz="1961" err="1">
                <a:latin typeface="Segoe UI"/>
              </a:rPr>
              <a:t>caching</a:t>
            </a:r>
            <a:endParaRPr lang="fr-FR" sz="1961">
              <a:latin typeface="Segoe UI"/>
            </a:endParaRPr>
          </a:p>
        </p:txBody>
      </p:sp>
      <p:sp>
        <p:nvSpPr>
          <p:cNvPr id="16" name="Text Placeholder 9">
            <a:extLst>
              <a:ext uri="{FF2B5EF4-FFF2-40B4-BE49-F238E27FC236}">
                <a16:creationId xmlns:a16="http://schemas.microsoft.com/office/drawing/2014/main" id="{327BCE4D-DCCE-4206-8F34-BFE44360F48D}"/>
              </a:ext>
            </a:extLst>
          </p:cNvPr>
          <p:cNvSpPr txBox="1">
            <a:spLocks/>
          </p:cNvSpPr>
          <p:nvPr/>
        </p:nvSpPr>
        <p:spPr>
          <a:xfrm>
            <a:off x="7814148" y="2053144"/>
            <a:ext cx="4281530" cy="3265259"/>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lnSpc>
                <a:spcPct val="110000"/>
              </a:lnSpc>
              <a:spcAft>
                <a:spcPts val="1000"/>
              </a:spcAft>
              <a:defRPr/>
            </a:pPr>
            <a:r>
              <a:rPr lang="en-US" sz="2353">
                <a:solidFill>
                  <a:srgbClr val="0078D4"/>
                </a:solidFill>
                <a:latin typeface="Segoe UI Semibold"/>
              </a:rPr>
              <a:t>Complete SQL object model</a:t>
            </a:r>
          </a:p>
          <a:p>
            <a:pPr marL="285695" lvl="4" indent="-285695" defTabSz="914016">
              <a:lnSpc>
                <a:spcPct val="110000"/>
              </a:lnSpc>
              <a:spcAft>
                <a:spcPts val="1000"/>
              </a:spcAft>
              <a:buFont typeface="Arial" panose="020B0604020202020204" pitchFamily="34" charset="0"/>
              <a:buChar char="•"/>
              <a:defRPr/>
            </a:pPr>
            <a:r>
              <a:rPr lang="fr-FR" sz="1961">
                <a:latin typeface="Segoe UI"/>
              </a:rPr>
              <a:t>Tables</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Views</a:t>
            </a:r>
            <a:r>
              <a:rPr lang="fr-FR" sz="1961">
                <a:latin typeface="Segoe UI"/>
              </a:rPr>
              <a:t> </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Stored</a:t>
            </a:r>
            <a:r>
              <a:rPr lang="fr-FR" sz="1961">
                <a:latin typeface="Segoe UI"/>
              </a:rPr>
              <a:t> </a:t>
            </a:r>
            <a:r>
              <a:rPr lang="fr-FR" sz="1961" err="1">
                <a:latin typeface="Segoe UI"/>
              </a:rPr>
              <a:t>procedures</a:t>
            </a:r>
            <a:endParaRPr lang="fr-FR" sz="1961">
              <a:latin typeface="Segoe UI"/>
            </a:endParaRPr>
          </a:p>
          <a:p>
            <a:pPr marL="285695" lvl="4" indent="-285695" defTabSz="914016">
              <a:lnSpc>
                <a:spcPct val="110000"/>
              </a:lnSpc>
              <a:spcAft>
                <a:spcPts val="1000"/>
              </a:spcAft>
              <a:buFont typeface="Arial" panose="020B0604020202020204" pitchFamily="34" charset="0"/>
              <a:buChar char="•"/>
              <a:defRPr/>
            </a:pPr>
            <a:r>
              <a:rPr lang="fr-FR" sz="1961" err="1">
                <a:latin typeface="Segoe UI"/>
              </a:rPr>
              <a:t>Functions</a:t>
            </a:r>
            <a:r>
              <a:rPr lang="fr-FR" sz="1961">
                <a:latin typeface="Segoe UI"/>
              </a:rPr>
              <a:t> </a:t>
            </a:r>
          </a:p>
        </p:txBody>
      </p:sp>
      <p:pic>
        <p:nvPicPr>
          <p:cNvPr id="1026" name="Picture 5" descr="cid:image002.png@01D593F0.B88B7900">
            <a:extLst>
              <a:ext uri="{FF2B5EF4-FFF2-40B4-BE49-F238E27FC236}">
                <a16:creationId xmlns:a16="http://schemas.microsoft.com/office/drawing/2014/main" id="{6C1A2E5A-8B83-49A4-B9EC-C5E7BC2AA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6413" y="345661"/>
            <a:ext cx="1270582" cy="127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612621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Anti-Patterns</a:t>
            </a:r>
          </a:p>
        </p:txBody>
      </p:sp>
    </p:spTree>
    <p:extLst>
      <p:ext uri="{BB962C8B-B14F-4D97-AF65-F5344CB8AC3E}">
        <p14:creationId xmlns:p14="http://schemas.microsoft.com/office/powerpoint/2010/main" val="27831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Too many indexes</a:t>
            </a:r>
          </a:p>
        </p:txBody>
      </p:sp>
      <p:sp>
        <p:nvSpPr>
          <p:cNvPr id="6" name="Text Placeholder 5">
            <a:extLst>
              <a:ext uri="{FF2B5EF4-FFF2-40B4-BE49-F238E27FC236}">
                <a16:creationId xmlns:a16="http://schemas.microsoft.com/office/drawing/2014/main" id="{88B6EE0A-95D9-4675-9358-02AAC90614C7}"/>
              </a:ext>
            </a:extLst>
          </p:cNvPr>
          <p:cNvSpPr>
            <a:spLocks noGrp="1"/>
          </p:cNvSpPr>
          <p:nvPr>
            <p:ph type="body" sz="quarter" idx="10"/>
          </p:nvPr>
        </p:nvSpPr>
        <p:spPr>
          <a:xfrm>
            <a:off x="584201" y="1651200"/>
            <a:ext cx="11018520" cy="2675181"/>
          </a:xfrm>
        </p:spPr>
        <p:txBody>
          <a:bodyPr/>
          <a:lstStyle/>
          <a:p>
            <a:pPr marL="241254" marR="734553" indent="-229191">
              <a:lnSpc>
                <a:spcPts val="3029"/>
              </a:lnSpc>
              <a:spcBef>
                <a:spcPts val="470"/>
              </a:spcBef>
              <a:buFont typeface="Arial"/>
              <a:buChar char="•"/>
              <a:tabLst>
                <a:tab pos="241889" algn="l"/>
              </a:tabLst>
            </a:pPr>
            <a:r>
              <a:rPr lang="en-US" spc="-15">
                <a:latin typeface="+mn-lt"/>
                <a:cs typeface="Calibri"/>
              </a:rPr>
              <a:t>Start </a:t>
            </a:r>
            <a:r>
              <a:rPr lang="en-US" spc="-5">
                <a:latin typeface="+mn-lt"/>
                <a:cs typeface="Calibri"/>
              </a:rPr>
              <a:t>without </a:t>
            </a:r>
            <a:r>
              <a:rPr lang="en-US" spc="-20">
                <a:latin typeface="+mn-lt"/>
                <a:cs typeface="Calibri"/>
              </a:rPr>
              <a:t>indexes. </a:t>
            </a:r>
            <a:r>
              <a:rPr lang="en-US" spc="-10">
                <a:latin typeface="+mn-lt"/>
                <a:cs typeface="Calibri"/>
              </a:rPr>
              <a:t>The overhead </a:t>
            </a:r>
            <a:r>
              <a:rPr lang="en-US" spc="-5">
                <a:latin typeface="+mn-lt"/>
                <a:cs typeface="Calibri"/>
              </a:rPr>
              <a:t>of </a:t>
            </a:r>
            <a:r>
              <a:rPr lang="en-US" spc="-10">
                <a:latin typeface="+mn-lt"/>
                <a:cs typeface="Calibri"/>
              </a:rPr>
              <a:t>maintaining </a:t>
            </a:r>
            <a:r>
              <a:rPr lang="en-US" spc="-5">
                <a:latin typeface="+mn-lt"/>
                <a:cs typeface="Calibri"/>
              </a:rPr>
              <a:t>them </a:t>
            </a:r>
            <a:r>
              <a:rPr lang="en-US" spc="-10">
                <a:latin typeface="+mn-lt"/>
                <a:cs typeface="Calibri"/>
              </a:rPr>
              <a:t>can be  </a:t>
            </a:r>
            <a:r>
              <a:rPr lang="en-US" spc="-15">
                <a:latin typeface="+mn-lt"/>
                <a:cs typeface="Calibri"/>
              </a:rPr>
              <a:t>greater </a:t>
            </a:r>
            <a:r>
              <a:rPr lang="en-US" spc="-5">
                <a:latin typeface="+mn-lt"/>
                <a:cs typeface="Calibri"/>
              </a:rPr>
              <a:t>than their</a:t>
            </a:r>
            <a:r>
              <a:rPr lang="en-US" spc="15">
                <a:latin typeface="+mn-lt"/>
                <a:cs typeface="Calibri"/>
              </a:rPr>
              <a:t> </a:t>
            </a:r>
            <a:r>
              <a:rPr lang="en-US" spc="-10">
                <a:latin typeface="+mn-lt"/>
                <a:cs typeface="Calibri"/>
              </a:rPr>
              <a:t>value.</a:t>
            </a:r>
            <a:endParaRPr lang="en-US">
              <a:latin typeface="+mn-lt"/>
              <a:cs typeface="Calibri"/>
            </a:endParaRPr>
          </a:p>
          <a:p>
            <a:pPr>
              <a:buFont typeface="Arial"/>
              <a:buChar char="•"/>
            </a:pPr>
            <a:endParaRPr lang="en-US" sz="3137">
              <a:latin typeface="+mn-lt"/>
              <a:cs typeface="Calibri"/>
            </a:endParaRPr>
          </a:p>
          <a:p>
            <a:pPr marL="241254" marR="5079" indent="-229191">
              <a:lnSpc>
                <a:spcPts val="3019"/>
              </a:lnSpc>
              <a:spcBef>
                <a:spcPts val="5"/>
              </a:spcBef>
              <a:buFont typeface="Arial"/>
              <a:buChar char="•"/>
              <a:tabLst>
                <a:tab pos="241889" algn="l"/>
              </a:tabLst>
            </a:pPr>
            <a:r>
              <a:rPr lang="en-US" spc="-5">
                <a:latin typeface="+mn-lt"/>
                <a:cs typeface="Calibri"/>
              </a:rPr>
              <a:t>A </a:t>
            </a:r>
            <a:r>
              <a:rPr lang="en-US" spc="-15">
                <a:latin typeface="+mn-lt"/>
                <a:cs typeface="Calibri"/>
              </a:rPr>
              <a:t>primary-key non-clustered </a:t>
            </a:r>
            <a:r>
              <a:rPr lang="en-US" spc="-20">
                <a:latin typeface="+mn-lt"/>
                <a:cs typeface="Calibri"/>
              </a:rPr>
              <a:t>index may improve </a:t>
            </a:r>
            <a:r>
              <a:rPr lang="en-US" spc="-15">
                <a:latin typeface="+mn-lt"/>
                <a:cs typeface="Calibri"/>
              </a:rPr>
              <a:t>performance </a:t>
            </a:r>
            <a:r>
              <a:rPr lang="en-US" spc="-5">
                <a:latin typeface="+mn-lt"/>
                <a:cs typeface="Calibri"/>
              </a:rPr>
              <a:t>of </a:t>
            </a:r>
            <a:r>
              <a:rPr lang="en-US" spc="-10">
                <a:latin typeface="+mn-lt"/>
                <a:cs typeface="Calibri"/>
              </a:rPr>
              <a:t>joins  </a:t>
            </a:r>
            <a:r>
              <a:rPr lang="en-US" spc="-5">
                <a:latin typeface="+mn-lt"/>
                <a:cs typeface="Calibri"/>
              </a:rPr>
              <a:t>when </a:t>
            </a:r>
            <a:r>
              <a:rPr lang="en-US" spc="-20">
                <a:latin typeface="+mn-lt"/>
                <a:cs typeface="Calibri"/>
              </a:rPr>
              <a:t>fact </a:t>
            </a:r>
            <a:r>
              <a:rPr lang="en-US" spc="-10">
                <a:latin typeface="+mn-lt"/>
                <a:cs typeface="Calibri"/>
              </a:rPr>
              <a:t>tables </a:t>
            </a:r>
            <a:r>
              <a:rPr lang="en-US" spc="-15">
                <a:latin typeface="+mn-lt"/>
                <a:cs typeface="Calibri"/>
              </a:rPr>
              <a:t>are </a:t>
            </a:r>
            <a:r>
              <a:rPr lang="en-US" spc="-5">
                <a:latin typeface="+mn-lt"/>
                <a:cs typeface="Calibri"/>
              </a:rPr>
              <a:t>joined </a:t>
            </a:r>
            <a:r>
              <a:rPr lang="en-US" spc="-20">
                <a:latin typeface="+mn-lt"/>
                <a:cs typeface="Calibri"/>
              </a:rPr>
              <a:t>to </a:t>
            </a:r>
            <a:r>
              <a:rPr lang="en-US" spc="-10">
                <a:latin typeface="+mn-lt"/>
                <a:cs typeface="Calibri"/>
              </a:rPr>
              <a:t>very </a:t>
            </a:r>
            <a:r>
              <a:rPr lang="en-US" spc="-15">
                <a:latin typeface="+mn-lt"/>
                <a:cs typeface="Calibri"/>
              </a:rPr>
              <a:t>large </a:t>
            </a:r>
            <a:r>
              <a:rPr lang="en-US" spc="-10">
                <a:latin typeface="+mn-lt"/>
                <a:cs typeface="Calibri"/>
              </a:rPr>
              <a:t>(billion+)</a:t>
            </a:r>
            <a:r>
              <a:rPr lang="en-US" spc="140">
                <a:latin typeface="+mn-lt"/>
                <a:cs typeface="Calibri"/>
              </a:rPr>
              <a:t> </a:t>
            </a:r>
            <a:r>
              <a:rPr lang="en-US" spc="-10">
                <a:latin typeface="+mn-lt"/>
                <a:cs typeface="Calibri"/>
              </a:rPr>
              <a:t>dimensions</a:t>
            </a:r>
            <a:endParaRPr lang="en-US">
              <a:latin typeface="+mn-lt"/>
              <a:cs typeface="Calibri"/>
            </a:endParaRPr>
          </a:p>
          <a:p>
            <a:endParaRPr lang="en-US">
              <a:latin typeface="+mn-lt"/>
            </a:endParaRP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spTree>
    <p:extLst>
      <p:ext uri="{BB962C8B-B14F-4D97-AF65-F5344CB8AC3E}">
        <p14:creationId xmlns:p14="http://schemas.microsoft.com/office/powerpoint/2010/main" val="17968192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cxnSp>
        <p:nvCxnSpPr>
          <p:cNvPr id="7" name="Straight Arrow Connector 6">
            <a:extLst>
              <a:ext uri="{FF2B5EF4-FFF2-40B4-BE49-F238E27FC236}">
                <a16:creationId xmlns:a16="http://schemas.microsoft.com/office/drawing/2014/main" id="{8E605372-9375-4897-836D-6E5579A6F970}"/>
              </a:ext>
            </a:extLst>
          </p:cNvPr>
          <p:cNvCxnSpPr>
            <a:endCxn id="21" idx="1"/>
          </p:cNvCxnSpPr>
          <p:nvPr/>
        </p:nvCxnSpPr>
        <p:spPr>
          <a:xfrm>
            <a:off x="8548515" y="1234695"/>
            <a:ext cx="1947482" cy="2092674"/>
          </a:xfrm>
          <a:prstGeom prst="straightConnector1">
            <a:avLst/>
          </a:prstGeom>
          <a:ln w="57150">
            <a:solidFill>
              <a:srgbClr val="333F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0105C25-8C89-4C16-A3B2-CAC9BD238A29}"/>
              </a:ext>
            </a:extLst>
          </p:cNvPr>
          <p:cNvCxnSpPr>
            <a:cxnSpLocks/>
            <a:endCxn id="23" idx="1"/>
          </p:cNvCxnSpPr>
          <p:nvPr/>
        </p:nvCxnSpPr>
        <p:spPr>
          <a:xfrm>
            <a:off x="8601553" y="2762029"/>
            <a:ext cx="1894444" cy="2083073"/>
          </a:xfrm>
          <a:prstGeom prst="straightConnector1">
            <a:avLst/>
          </a:prstGeom>
          <a:ln w="57150">
            <a:solidFill>
              <a:srgbClr val="7F6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111D96B-ECDB-41B6-9B22-454FC6738852}"/>
              </a:ext>
            </a:extLst>
          </p:cNvPr>
          <p:cNvCxnSpPr>
            <a:cxnSpLocks/>
            <a:endCxn id="22" idx="1"/>
          </p:cNvCxnSpPr>
          <p:nvPr/>
        </p:nvCxnSpPr>
        <p:spPr>
          <a:xfrm flipV="1">
            <a:off x="8601553" y="1809637"/>
            <a:ext cx="1894444" cy="2584466"/>
          </a:xfrm>
          <a:prstGeom prst="straightConnector1">
            <a:avLst/>
          </a:prstGeom>
          <a:ln w="57150">
            <a:solidFill>
              <a:srgbClr val="0078D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DB1D8C1-146A-44A3-A0E2-C4F5D2549DF8}"/>
              </a:ext>
            </a:extLst>
          </p:cNvPr>
          <p:cNvCxnSpPr>
            <a:cxnSpLocks/>
            <a:endCxn id="21" idx="1"/>
          </p:cNvCxnSpPr>
          <p:nvPr/>
        </p:nvCxnSpPr>
        <p:spPr>
          <a:xfrm flipV="1">
            <a:off x="8601553" y="3327369"/>
            <a:ext cx="1894444" cy="2622388"/>
          </a:xfrm>
          <a:prstGeom prst="straightConnector1">
            <a:avLst/>
          </a:prstGeom>
          <a:ln w="57150">
            <a:solidFill>
              <a:srgbClr val="C55A1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242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extLst mod="1">
    <p:ext uri="{6950BFC3-D8DA-4A85-94F7-54DA5524770B}">
      <p188:commentRel xmlns="" xmlns:p188="http://schemas.microsoft.com/office/powerpoint/2018/8/main" r:id="rId13"/>
    </p:ext>
  </p:extLs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411271623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66</a:t>
            </a:fld>
            <a:endParaRPr lang="en-US"/>
          </a:p>
        </p:txBody>
      </p:sp>
    </p:spTree>
    <p:extLst>
      <p:ext uri="{BB962C8B-B14F-4D97-AF65-F5344CB8AC3E}">
        <p14:creationId xmlns:p14="http://schemas.microsoft.com/office/powerpoint/2010/main" val="282859046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11245"/>
            <a:ext cx="6796924" cy="844727"/>
          </a:xfrm>
        </p:spPr>
        <p:txBody>
          <a:bodyPr/>
          <a:lstStyle/>
          <a:p>
            <a:r>
              <a:rPr lang="en-US">
                <a:cs typeface="Segoe UI"/>
              </a:rPr>
              <a:t>Hands-On Build Activity: </a:t>
            </a:r>
            <a:br>
              <a:rPr lang="en-US">
                <a:cs typeface="Segoe UI"/>
              </a:rPr>
            </a:br>
            <a:r>
              <a:rPr lang="en-US">
                <a:cs typeface="Segoe UI"/>
              </a:rPr>
              <a:t>Data Warehouse Optimization Part 2</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163669"/>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able to optimize the data warehouse table configuration and understand the impact on query performance</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Like the Part 1 exercise, you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optimizing your customer’s data after you have completed your data ingestion.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86289"/>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45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C4B760ED-A82A-49D5-9D0B-2D28C094BCF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425533485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49139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dirty="0">
                  <a:solidFill>
                    <a:schemeClr val="dk1"/>
                  </a:solidFill>
                </a:rPr>
                <a:t>Please take this time for a 1-hour break</a:t>
              </a:r>
              <a:endParaRPr lang="en-US" sz="4000" i="1" dirty="0">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69</a:t>
            </a:fld>
            <a:endParaRPr lang="en-US"/>
          </a:p>
        </p:txBody>
      </p:sp>
      <p:sp>
        <p:nvSpPr>
          <p:cNvPr id="18" name="TextBox 17">
            <a:extLst>
              <a:ext uri="{FF2B5EF4-FFF2-40B4-BE49-F238E27FC236}">
                <a16:creationId xmlns:a16="http://schemas.microsoft.com/office/drawing/2014/main" id="{851F2A1A-AEA4-4ABD-8D9F-8F8C6D5ACB42}"/>
              </a:ext>
            </a:extLst>
          </p:cNvPr>
          <p:cNvSpPr txBox="1"/>
          <p:nvPr/>
        </p:nvSpPr>
        <p:spPr>
          <a:xfrm>
            <a:off x="2648453" y="2658818"/>
            <a:ext cx="7839350" cy="855710"/>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002050"/>
                </a:solidFill>
              </a:rPr>
              <a:t>But first, a thought exchange question</a:t>
            </a:r>
          </a:p>
        </p:txBody>
      </p:sp>
      <p:pic>
        <p:nvPicPr>
          <p:cNvPr id="5" name="Picture 4">
            <a:extLst>
              <a:ext uri="{FF2B5EF4-FFF2-40B4-BE49-F238E27FC236}">
                <a16:creationId xmlns:a16="http://schemas.microsoft.com/office/drawing/2014/main" id="{51CC5588-DA39-4209-834D-BC1E320AD340}"/>
              </a:ext>
            </a:extLst>
          </p:cNvPr>
          <p:cNvPicPr>
            <a:picLocks noChangeAspect="1"/>
          </p:cNvPicPr>
          <p:nvPr/>
        </p:nvPicPr>
        <p:blipFill>
          <a:blip r:embed="rId4"/>
          <a:stretch>
            <a:fillRect/>
          </a:stretch>
        </p:blipFill>
        <p:spPr>
          <a:xfrm>
            <a:off x="1562603" y="2662258"/>
            <a:ext cx="1085850" cy="1047750"/>
          </a:xfrm>
          <a:prstGeom prst="rect">
            <a:avLst/>
          </a:prstGeom>
        </p:spPr>
      </p:pic>
      <p:sp>
        <p:nvSpPr>
          <p:cNvPr id="6" name="TextBox 5">
            <a:extLst>
              <a:ext uri="{FF2B5EF4-FFF2-40B4-BE49-F238E27FC236}">
                <a16:creationId xmlns:a16="http://schemas.microsoft.com/office/drawing/2014/main" id="{A2E33479-8B21-49CB-8A0B-D8186E3F0103}"/>
              </a:ext>
            </a:extLst>
          </p:cNvPr>
          <p:cNvSpPr txBox="1"/>
          <p:nvPr/>
        </p:nvSpPr>
        <p:spPr>
          <a:xfrm>
            <a:off x="1562603" y="4191261"/>
            <a:ext cx="9038838" cy="150204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Now, take time to relax and come back refreshed for our next activity</a:t>
            </a:r>
          </a:p>
        </p:txBody>
      </p:sp>
    </p:spTree>
    <p:extLst>
      <p:ext uri="{BB962C8B-B14F-4D97-AF65-F5344CB8AC3E}">
        <p14:creationId xmlns:p14="http://schemas.microsoft.com/office/powerpoint/2010/main" val="2670397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What is the primary factor for Azure Synapse winning a POC?</a:t>
            </a:r>
          </a:p>
          <a:p>
            <a:endParaRPr lang="en-US" dirty="0"/>
          </a:p>
          <a:p>
            <a:r>
              <a:rPr lang="en-US" dirty="0"/>
              <a:t>What about losing a POC?</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5878"/>
            <a:ext cx="6797888" cy="422417"/>
          </a:xfrm>
        </p:spPr>
        <p:txBody>
          <a:bodyPr/>
          <a:lstStyle/>
          <a:p>
            <a:r>
              <a:rPr lang="en-US">
                <a:cs typeface="Segoe UI"/>
              </a:rPr>
              <a:t>Breakout Activity: Security</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149708"/>
            <a:ext cx="6065474" cy="2978508"/>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apply security concepts including row level security, object level security, column level security, sensitive data discovery and classification and access controls to a customer scenario.</a:t>
            </a:r>
            <a:endParaRPr lang="en-US" sz="1765"/>
          </a:p>
          <a:p>
            <a:endParaRPr lang="en-US" sz="1765" b="1"/>
          </a:p>
          <a:p>
            <a:r>
              <a:rPr lang="en-US" sz="1400" b="1"/>
              <a:t>What you will be doing: </a:t>
            </a:r>
            <a:r>
              <a:rPr lang="en-US" sz="1400"/>
              <a:t> Within your </a:t>
            </a:r>
            <a:r>
              <a:rPr lang="en-US" sz="1400" b="1"/>
              <a:t>breakout group in Teams</a:t>
            </a:r>
            <a:r>
              <a:rPr lang="en-US" sz="1400"/>
              <a:t>, you will collaborate with your peers on a </a:t>
            </a:r>
            <a:r>
              <a:rPr lang="en-US" sz="1400" b="1"/>
              <a:t>shared whiteboard</a:t>
            </a:r>
            <a:r>
              <a:rPr lang="en-US" sz="1400"/>
              <a:t>. </a:t>
            </a:r>
            <a:r>
              <a:rPr lang="en-US" sz="1400">
                <a:ea typeface="+mn-lt"/>
                <a:cs typeface="+mn-lt"/>
              </a:rPr>
              <a:t>As a team, you will review WWI requirements provided in student guide. Students will open the whiteboard and as a team answer the provided challenge questions. The questions will be pre-loaded into the whiteboard. </a:t>
            </a:r>
            <a:endParaRPr lang="en-US" sz="1400">
              <a:cs typeface="Segoe UI"/>
            </a:endParaRPr>
          </a:p>
          <a:p>
            <a:endParaRPr lang="en-US" sz="1765" b="1">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917118"/>
            <a:ext cx="6346401" cy="430887"/>
          </a:xfrm>
          <a:prstGeom prst="rect">
            <a:avLst/>
          </a:prstGeom>
          <a:noFill/>
        </p:spPr>
        <p:txBody>
          <a:bodyPr wrap="square" lIns="0" tIns="0" rIns="0" bIns="0" rtlCol="0" anchor="t">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pic>
        <p:nvPicPr>
          <p:cNvPr id="5" name="Picture 11" descr="A person sitting at a desk with a computer monitor&#10;&#10;Description generated with very high confidence">
            <a:extLst>
              <a:ext uri="{FF2B5EF4-FFF2-40B4-BE49-F238E27FC236}">
                <a16:creationId xmlns:a16="http://schemas.microsoft.com/office/drawing/2014/main" id="{79A2C457-9E40-40DB-9E82-735A3B8CDE44}"/>
              </a:ext>
            </a:extLst>
          </p:cNvPr>
          <p:cNvPicPr>
            <a:picLocks noChangeAspect="1"/>
          </p:cNvPicPr>
          <p:nvPr/>
        </p:nvPicPr>
        <p:blipFill rotWithShape="1">
          <a:blip r:embed="rId4"/>
          <a:srcRect l="2779" t="728" r="45067" b="-728"/>
          <a:stretch/>
        </p:blipFill>
        <p:spPr>
          <a:xfrm>
            <a:off x="-36186" y="-4350"/>
            <a:ext cx="5429463" cy="6912151"/>
          </a:xfrm>
          <a:prstGeom prst="rect">
            <a:avLst/>
          </a:prstGeom>
        </p:spPr>
      </p:pic>
    </p:spTree>
    <p:extLst>
      <p:ext uri="{BB962C8B-B14F-4D97-AF65-F5344CB8AC3E}">
        <p14:creationId xmlns:p14="http://schemas.microsoft.com/office/powerpoint/2010/main" val="136317632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29523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a whiteboard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Load the whiteboard and begin activity collaboration with your table group via a Microsoft Teams “meet now” call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whiteboard exercise</a:t>
            </a:r>
          </a:p>
        </p:txBody>
      </p:sp>
      <p:pic>
        <p:nvPicPr>
          <p:cNvPr id="5" name="Picture 4">
            <a:extLst>
              <a:ext uri="{FF2B5EF4-FFF2-40B4-BE49-F238E27FC236}">
                <a16:creationId xmlns:a16="http://schemas.microsoft.com/office/drawing/2014/main" id="{3E7D5AB5-E9A0-4ADA-9932-8C59940FD4EF}"/>
              </a:ext>
            </a:extLst>
          </p:cNvPr>
          <p:cNvPicPr>
            <a:picLocks noChangeAspect="1"/>
          </p:cNvPicPr>
          <p:nvPr/>
        </p:nvPicPr>
        <p:blipFill rotWithShape="1">
          <a:blip r:embed="rId2"/>
          <a:srcRect t="36315"/>
          <a:stretch/>
        </p:blipFill>
        <p:spPr>
          <a:xfrm>
            <a:off x="2861978" y="4527884"/>
            <a:ext cx="2295238" cy="1243362"/>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E820899-8649-426E-BC22-BE5685AC50E6}"/>
              </a:ext>
            </a:extLst>
          </p:cNvPr>
          <p:cNvPicPr>
            <a:picLocks noChangeAspect="1"/>
          </p:cNvPicPr>
          <p:nvPr/>
        </p:nvPicPr>
        <p:blipFill>
          <a:blip r:embed="rId3"/>
          <a:stretch>
            <a:fillRect/>
          </a:stretch>
        </p:blipFill>
        <p:spPr>
          <a:xfrm>
            <a:off x="5638800" y="4520206"/>
            <a:ext cx="6001559" cy="1952381"/>
          </a:xfrm>
          <a:prstGeom prst="rect">
            <a:avLst/>
          </a:prstGeom>
          <a:effectLst>
            <a:outerShdw blurRad="50800" dist="38100" dir="2700000" algn="tl" rotWithShape="0">
              <a:prstClr val="black">
                <a:alpha val="40000"/>
              </a:prstClr>
            </a:outerShdw>
          </a:effectLst>
        </p:spPr>
      </p:pic>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4"/>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5"/>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6"/>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7"/>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8"/>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4A128903-F284-4D4D-B2D5-86511CA7695F}"/>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5">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04: Security</a:t>
            </a:r>
          </a:p>
          <a:p>
            <a:r>
              <a:rPr lang="en-US" sz="1400" dirty="0">
                <a:solidFill>
                  <a:schemeClr val="tx2"/>
                </a:solidFill>
                <a:cs typeface="Segoe UI" pitchFamily="34" charset="0"/>
              </a:rPr>
              <a:t>https://github.com/solliancenet/data-ai-technical-bootcamp/</a:t>
            </a:r>
          </a:p>
        </p:txBody>
      </p:sp>
      <p:sp>
        <p:nvSpPr>
          <p:cNvPr id="26" name="Rectangle 25">
            <a:extLst>
              <a:ext uri="{FF2B5EF4-FFF2-40B4-BE49-F238E27FC236}">
                <a16:creationId xmlns:a16="http://schemas.microsoft.com/office/drawing/2014/main" id="{AAB99946-AE35-42A8-B347-D1A0AD56F1C6}"/>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1151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3378"/>
            <a:ext cx="6796924" cy="844727"/>
          </a:xfrm>
        </p:spPr>
        <p:txBody>
          <a:bodyPr/>
          <a:lstStyle/>
          <a:p>
            <a:r>
              <a:rPr lang="en-US">
                <a:cs typeface="Segoe UI"/>
              </a:rPr>
              <a:t>Hands-On Build Activity: </a:t>
            </a:r>
            <a:br>
              <a:rPr lang="en-US">
                <a:cs typeface="Segoe UI"/>
              </a:rPr>
            </a:br>
            <a:r>
              <a:rPr lang="en-US">
                <a:cs typeface="Segoe UI"/>
              </a:rPr>
              <a:t>Security</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219838"/>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practice and be able to articulate several security-related steps that cover an end-to-end security story for Azure Synapse Analytics.</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76764"/>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8DE30C88-1B6F-4672-941B-ED6D171DC80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20599435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74639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2B04560-A0E0-E84A-8D87-1E52A3FECB76}"/>
              </a:ext>
            </a:extLst>
          </p:cNvPr>
          <p:cNvSpPr/>
          <p:nvPr/>
        </p:nvSpPr>
        <p:spPr>
          <a:xfrm>
            <a:off x="1201488" y="1578384"/>
            <a:ext cx="8114131"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512862" y="1034670"/>
            <a:ext cx="1377251"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1850982" y="812043"/>
            <a:ext cx="9116468"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2 Wrap Up</a:t>
            </a: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594355" y="987198"/>
            <a:ext cx="1377251"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1009723" y="2194167"/>
            <a:ext cx="8846643" cy="2551815"/>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What was covered today</a:t>
            </a:r>
            <a:r>
              <a:rPr lang="en-US" sz="2800">
                <a:solidFill>
                  <a:srgbClr val="203C66"/>
                </a:solidFill>
              </a:rPr>
              <a:t>: </a:t>
            </a:r>
          </a:p>
          <a:p>
            <a:pPr marL="342900" indent="-342900">
              <a:buFont typeface="Arial" panose="020B0604020202020204" pitchFamily="34" charset="0"/>
              <a:buChar char="•"/>
            </a:pPr>
            <a:r>
              <a:rPr lang="en-US" sz="2000">
                <a:solidFill>
                  <a:srgbClr val="203C66"/>
                </a:solidFill>
                <a:latin typeface="Segoe UI" panose="020B0502040204020203" pitchFamily="34" charset="0"/>
                <a:cs typeface="Segoe UI" panose="020B0502040204020203" pitchFamily="34" charset="0"/>
              </a:rPr>
              <a:t>Implement optimization strategizes for the data warehouse using SQL based approached in Azure Synapse Analytics.​</a:t>
            </a:r>
          </a:p>
          <a:p>
            <a:pPr marL="342900" indent="-342900">
              <a:buFont typeface="Arial" panose="020B0604020202020204" pitchFamily="34" charset="0"/>
              <a:buChar char="•"/>
            </a:pPr>
            <a:r>
              <a:rPr lang="en-US" sz="2000">
                <a:solidFill>
                  <a:srgbClr val="203C66"/>
                </a:solidFill>
                <a:latin typeface="Segoe UI" panose="020B0502040204020203" pitchFamily="34" charset="0"/>
                <a:cs typeface="Segoe UI" panose="020B0502040204020203" pitchFamily="34" charset="0"/>
              </a:rPr>
              <a:t>Apply security concepts including row level security, object level security, column level security, sensitive data discovery and classification and access controls to a customer scenario</a:t>
            </a:r>
          </a:p>
        </p:txBody>
      </p:sp>
      <p:sp>
        <p:nvSpPr>
          <p:cNvPr id="17" name="TextBox 16">
            <a:extLst>
              <a:ext uri="{FF2B5EF4-FFF2-40B4-BE49-F238E27FC236}">
                <a16:creationId xmlns:a16="http://schemas.microsoft.com/office/drawing/2014/main" id="{E3321B00-08D7-6943-9EA9-26AB55738695}"/>
              </a:ext>
            </a:extLst>
          </p:cNvPr>
          <p:cNvSpPr txBox="1"/>
          <p:nvPr/>
        </p:nvSpPr>
        <p:spPr>
          <a:xfrm>
            <a:off x="1009723" y="4494857"/>
            <a:ext cx="8305896" cy="1489986"/>
          </a:xfrm>
          <a:prstGeom prst="rect">
            <a:avLst/>
          </a:prstGeom>
          <a:noFill/>
        </p:spPr>
        <p:txBody>
          <a:bodyPr wrap="square" lIns="179285" tIns="143428" rIns="179285" bIns="143428" rtlCol="0">
            <a:spAutoFit/>
          </a:bodyPr>
          <a:lstStyle/>
          <a:p>
            <a:pPr>
              <a:spcAft>
                <a:spcPts val="588"/>
              </a:spcAft>
            </a:pPr>
            <a:r>
              <a:rPr lang="en-US" sz="2800">
                <a:solidFill>
                  <a:srgbClr val="002050"/>
                </a:solidFill>
              </a:rPr>
              <a:t>What we will learn tomorrow:  </a:t>
            </a:r>
          </a:p>
          <a:p>
            <a:pPr marL="457200" indent="-457200">
              <a:spcAft>
                <a:spcPts val="588"/>
              </a:spcAft>
              <a:buFont typeface="Arial" panose="020B0604020202020204" pitchFamily="34" charset="0"/>
              <a:buChar char="•"/>
            </a:pPr>
            <a:r>
              <a:rPr lang="en-US" sz="2000">
                <a:solidFill>
                  <a:srgbClr val="002050"/>
                </a:solidFill>
              </a:rPr>
              <a:t>Implement a process to train a machine learning model </a:t>
            </a:r>
          </a:p>
          <a:p>
            <a:pPr marL="457200" indent="-457200">
              <a:spcAft>
                <a:spcPts val="588"/>
              </a:spcAft>
              <a:buFont typeface="Arial" panose="020B0604020202020204" pitchFamily="34" charset="0"/>
              <a:buChar char="•"/>
            </a:pPr>
            <a:r>
              <a:rPr lang="en-US" sz="2000">
                <a:solidFill>
                  <a:srgbClr val="002050"/>
                </a:solidFill>
              </a:rPr>
              <a:t>Address scenarios to monitor and manage Azure solutions</a:t>
            </a:r>
          </a:p>
        </p:txBody>
      </p:sp>
      <p:sp>
        <p:nvSpPr>
          <p:cNvPr id="11" name="TextBox 10">
            <a:extLst>
              <a:ext uri="{FF2B5EF4-FFF2-40B4-BE49-F238E27FC236}">
                <a16:creationId xmlns:a16="http://schemas.microsoft.com/office/drawing/2014/main" id="{64CAE48B-827A-BF47-B25F-A34C4F9C7F62}"/>
              </a:ext>
            </a:extLst>
          </p:cNvPr>
          <p:cNvSpPr txBox="1"/>
          <p:nvPr/>
        </p:nvSpPr>
        <p:spPr>
          <a:xfrm>
            <a:off x="1890110" y="1547145"/>
            <a:ext cx="720363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2 Technical Boot Camp</a:t>
            </a:r>
            <a:endParaRPr lang="en-US" sz="4000" i="1">
              <a:solidFill>
                <a:schemeClr val="dk1"/>
              </a:solidFill>
            </a:endParaRPr>
          </a:p>
        </p:txBody>
      </p:sp>
      <p:sp>
        <p:nvSpPr>
          <p:cNvPr id="2" name="Slide Number Placeholder 1"/>
          <p:cNvSpPr>
            <a:spLocks noGrp="1"/>
          </p:cNvSpPr>
          <p:nvPr>
            <p:ph type="sldNum" sz="quarter" idx="12"/>
          </p:nvPr>
        </p:nvSpPr>
        <p:spPr/>
        <p:txBody>
          <a:bodyPr/>
          <a:lstStyle/>
          <a:p>
            <a:endParaRPr lang="en-US" dirty="0"/>
          </a:p>
        </p:txBody>
      </p:sp>
      <p:sp>
        <p:nvSpPr>
          <p:cNvPr id="3" name="TextBox 2">
            <a:extLst>
              <a:ext uri="{FF2B5EF4-FFF2-40B4-BE49-F238E27FC236}">
                <a16:creationId xmlns:a16="http://schemas.microsoft.com/office/drawing/2014/main" id="{1F7462CA-8E37-4E80-A778-A8F002A8AE5E}"/>
              </a:ext>
            </a:extLst>
          </p:cNvPr>
          <p:cNvSpPr txBox="1"/>
          <p:nvPr/>
        </p:nvSpPr>
        <p:spPr>
          <a:xfrm>
            <a:off x="1009723" y="5984843"/>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426640004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5020" y="409825"/>
            <a:ext cx="10781607" cy="584775"/>
          </a:xfrm>
          <a:prstGeom prst="rect">
            <a:avLst/>
          </a:prstGeom>
          <a:noFill/>
        </p:spPr>
        <p:txBody>
          <a:bodyPr wrap="square" rtlCol="0">
            <a:spAutoFit/>
          </a:bodyPr>
          <a:lstStyle/>
          <a:p>
            <a:r>
              <a:rPr lang="en-US" sz="3200" dirty="0"/>
              <a:t>We’d love to hear from you!</a:t>
            </a:r>
          </a:p>
        </p:txBody>
      </p:sp>
      <p:graphicFrame>
        <p:nvGraphicFramePr>
          <p:cNvPr id="7" name="Table 6"/>
          <p:cNvGraphicFramePr>
            <a:graphicFrameLocks noGrp="1"/>
          </p:cNvGraphicFramePr>
          <p:nvPr/>
        </p:nvGraphicFramePr>
        <p:xfrm>
          <a:off x="665019" y="1068003"/>
          <a:ext cx="10899964" cy="5419883"/>
        </p:xfrm>
        <a:graphic>
          <a:graphicData uri="http://schemas.openxmlformats.org/drawingml/2006/table">
            <a:tbl>
              <a:tblPr firstRow="1" bandRow="1">
                <a:tableStyleId>{5C22544A-7EE6-4342-B048-85BDC9FD1C3A}</a:tableStyleId>
              </a:tblPr>
              <a:tblGrid>
                <a:gridCol w="5449982">
                  <a:extLst>
                    <a:ext uri="{9D8B030D-6E8A-4147-A177-3AD203B41FA5}">
                      <a16:colId xmlns:a16="http://schemas.microsoft.com/office/drawing/2014/main" val="942924306"/>
                    </a:ext>
                  </a:extLst>
                </a:gridCol>
                <a:gridCol w="5449982">
                  <a:extLst>
                    <a:ext uri="{9D8B030D-6E8A-4147-A177-3AD203B41FA5}">
                      <a16:colId xmlns:a16="http://schemas.microsoft.com/office/drawing/2014/main" val="3882466507"/>
                    </a:ext>
                  </a:extLst>
                </a:gridCol>
              </a:tblGrid>
              <a:tr h="914400">
                <a:tc>
                  <a:txBody>
                    <a:bodyPr/>
                    <a:lstStyle/>
                    <a:p>
                      <a:pPr algn="ctr"/>
                      <a:r>
                        <a:rPr lang="en-US" sz="2800" b="1" dirty="0">
                          <a:solidFill>
                            <a:schemeClr val="tx1"/>
                          </a:solidFill>
                        </a:rPr>
                        <a:t>Day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73074204"/>
                  </a:ext>
                </a:extLst>
              </a:tr>
              <a:tr h="1440066">
                <a:tc>
                  <a:txBody>
                    <a:bodyPr/>
                    <a:lstStyle/>
                    <a:p>
                      <a:pPr marL="228600" indent="-228600">
                        <a:spcAft>
                          <a:spcPts val="600"/>
                        </a:spcAft>
                        <a:buFont typeface="+mj-lt"/>
                        <a:buAutoNum type="arabicPeriod"/>
                      </a:pPr>
                      <a:r>
                        <a:rPr lang="en-US" sz="1100" dirty="0">
                          <a:solidFill>
                            <a:schemeClr val="tx1"/>
                          </a:solidFill>
                        </a:rPr>
                        <a:t>Scan the QR code below using your</a:t>
                      </a:r>
                      <a:r>
                        <a:rPr lang="en-US" sz="1100" baseline="0" dirty="0">
                          <a:solidFill>
                            <a:schemeClr val="tx1"/>
                          </a:solidFill>
                        </a:rPr>
                        <a:t> smartphone or access the link </a:t>
                      </a:r>
                      <a:r>
                        <a:rPr lang="en-US" sz="1100" baseline="0" dirty="0">
                          <a:solidFill>
                            <a:schemeClr val="tx1"/>
                          </a:solidFill>
                          <a:hlinkClick r:id="rId2"/>
                        </a:rPr>
                        <a:t>https://aka.ms/BCAmericasDay1</a:t>
                      </a:r>
                      <a:r>
                        <a:rPr lang="en-US" sz="1100" baseline="0" dirty="0">
                          <a:solidFill>
                            <a:schemeClr val="tx1"/>
                          </a:solidFill>
                        </a:rPr>
                        <a:t> </a:t>
                      </a:r>
                    </a:p>
                    <a:p>
                      <a:pPr marL="228600" indent="-228600">
                        <a:spcAft>
                          <a:spcPts val="600"/>
                        </a:spcAft>
                        <a:buFont typeface="+mj-lt"/>
                        <a:buAutoNum type="arabicPeriod"/>
                      </a:pPr>
                      <a:r>
                        <a:rPr lang="en-US" sz="1100" baseline="0" dirty="0">
                          <a:solidFill>
                            <a:schemeClr val="tx1"/>
                          </a:solidFill>
                        </a:rPr>
                        <a:t>You’ll also receive a link to this survey by email. You only need to complete it once. </a:t>
                      </a:r>
                    </a:p>
                    <a:p>
                      <a:pPr marL="228600" indent="-228600">
                        <a:spcAft>
                          <a:spcPts val="600"/>
                        </a:spcAft>
                        <a:buFont typeface="+mj-lt"/>
                        <a:buAutoNum type="arabicPeriod"/>
                      </a:pPr>
                      <a:r>
                        <a:rPr lang="en-US" sz="1100" baseline="0" dirty="0">
                          <a:solidFill>
                            <a:schemeClr val="tx1"/>
                          </a:solidFill>
                        </a:rPr>
                        <a:t>Answer the survey questions to provide your feedback on Day 1 of Boot Camp. Be honest. Every bit of feedback helps us improve.</a:t>
                      </a:r>
                    </a:p>
                    <a:p>
                      <a:pPr marL="0" indent="0">
                        <a:buFont typeface="+mj-lt"/>
                        <a:buNone/>
                      </a:pPr>
                      <a:endParaRPr 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3"/>
                        </a:rPr>
                        <a:t>https://aka.ms/BCAmericasDay2</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2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08668352"/>
                  </a:ext>
                </a:extLst>
              </a:tr>
              <a:tr h="2996723">
                <a:tc>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24622538"/>
                  </a:ext>
                </a:extLst>
              </a:tr>
            </a:tbl>
          </a:graphicData>
        </a:graphic>
      </p:graphicFrame>
      <p:pic>
        <p:nvPicPr>
          <p:cNvPr id="2" name="Picture 1" title="DAY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98470" y="3482386"/>
            <a:ext cx="2743200" cy="2743200"/>
          </a:xfrm>
          <a:prstGeom prst="rect">
            <a:avLst/>
          </a:prstGeom>
        </p:spPr>
      </p:pic>
      <p:pic>
        <p:nvPicPr>
          <p:cNvPr id="3" name="Picture 2" title="DAY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34616" y="3482386"/>
            <a:ext cx="2743200" cy="2743200"/>
          </a:xfrm>
          <a:prstGeom prst="rect">
            <a:avLst/>
          </a:prstGeom>
        </p:spPr>
      </p:pic>
      <p:sp>
        <p:nvSpPr>
          <p:cNvPr id="4" name="Slide Number Placeholder 3"/>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0738685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088067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Table design</a:t>
            </a:r>
          </a:p>
        </p:txBody>
      </p:sp>
    </p:spTree>
    <p:extLst>
      <p:ext uri="{BB962C8B-B14F-4D97-AF65-F5344CB8AC3E}">
        <p14:creationId xmlns:p14="http://schemas.microsoft.com/office/powerpoint/2010/main" val="139835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7124798" y="1072432"/>
            <a:ext cx="4805908" cy="4842708"/>
          </a:xfrm>
          <a:prstGeom prst="rect">
            <a:avLst/>
          </a:prstGeom>
          <a:ln>
            <a:solidFill>
              <a:schemeClr val="bg2">
                <a:lumMod val="50000"/>
              </a:schemeClr>
            </a:solidFill>
          </a:ln>
        </p:spPr>
        <p:txBody>
          <a:bodyPr wrap="square">
            <a:spAutoFit/>
          </a:bodyPr>
          <a:lstStyle/>
          <a:p>
            <a:pPr defTabSz="914225">
              <a:spcAft>
                <a:spcPts val="600"/>
              </a:spcAft>
              <a:defRPr/>
            </a:pPr>
            <a:r>
              <a:rPr lang="en-US" sz="1961">
                <a:solidFill>
                  <a:srgbClr val="0000FF"/>
                </a:solidFill>
                <a:latin typeface="Calibri" panose="020F0502020204030204" pitchFamily="34" charset="0"/>
                <a:cs typeface="Calibri" panose="020F0502020204030204" pitchFamily="34" charset="0"/>
              </a:rPr>
              <a:t>CREATE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TABLE</a:t>
            </a: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dbo.OrderTable</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INT</a:t>
            </a:r>
            <a:r>
              <a:rPr lang="en-US" sz="1961">
                <a:solidFill>
                  <a:srgbClr val="000000"/>
                </a:solidFill>
                <a:latin typeface="Calibri" panose="020F0502020204030204" pitchFamily="34" charset="0"/>
                <a:cs typeface="Calibri" panose="020F0502020204030204" pitchFamily="34" charset="0"/>
              </a:rPr>
              <a:t> NOT NULL</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Date     </a:t>
            </a:r>
            <a:r>
              <a:rPr lang="en-US" sz="1961" err="1">
                <a:solidFill>
                  <a:srgbClr val="0000FF"/>
                </a:solidFill>
                <a:latin typeface="Calibri" panose="020F0502020204030204" pitchFamily="34" charset="0"/>
                <a:cs typeface="Calibri" panose="020F0502020204030204" pitchFamily="34" charset="0"/>
              </a:rPr>
              <a:t>DATE</a:t>
            </a:r>
            <a:r>
              <a:rPr lang="en-US" sz="1961">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Name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Country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WITH</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CLUSTERED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COLUMNSTORE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INDEX</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DISTRIBUTION</a:t>
            </a:r>
            <a:r>
              <a:rPr lang="en-US" sz="1961">
                <a:solidFill>
                  <a:srgbClr val="000000"/>
                </a:solidFill>
                <a:latin typeface="Calibri" panose="020F0502020204030204" pitchFamily="34" charset="0"/>
                <a:cs typeface="Calibri" panose="020F0502020204030204" pitchFamily="34" charset="0"/>
              </a:rPr>
              <a:t> </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HASH</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a:t>
            </a: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808080"/>
                </a:solidFill>
                <a:latin typeface="Calibri" panose="020F0502020204030204" pitchFamily="34" charset="0"/>
                <a:cs typeface="Calibri" panose="020F0502020204030204" pitchFamily="34" charset="0"/>
              </a:rPr>
              <a:t>		  ROUND ROBIN |</a:t>
            </a:r>
          </a:p>
          <a:p>
            <a:pPr defTabSz="914225">
              <a:defRPr/>
            </a:pPr>
            <a:r>
              <a:rPr lang="en-US" sz="1961">
                <a:solidFill>
                  <a:srgbClr val="808080"/>
                </a:solidFill>
                <a:latin typeface="Calibri" panose="020F0502020204030204" pitchFamily="34" charset="0"/>
                <a:cs typeface="Calibri" panose="020F0502020204030204" pitchFamily="34" charset="0"/>
              </a:rPr>
              <a:t>		  REPLICATED</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endParaRPr lang="en-US" sz="1961">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F59A6B8B-1BCD-4F96-A71C-EEF05D630DB8}"/>
              </a:ext>
            </a:extLst>
          </p:cNvPr>
          <p:cNvSpPr>
            <a:spLocks noGrp="1"/>
          </p:cNvSpPr>
          <p:nvPr>
            <p:ph type="body" sz="quarter" idx="10"/>
          </p:nvPr>
        </p:nvSpPr>
        <p:spPr>
          <a:xfrm>
            <a:off x="427228" y="1317773"/>
            <a:ext cx="5594070" cy="4031168"/>
          </a:xfrm>
        </p:spPr>
        <p:txBody>
          <a:bodyPr/>
          <a:lstStyle/>
          <a:p>
            <a:r>
              <a:rPr lang="en-US" sz="2353">
                <a:solidFill>
                  <a:schemeClr val="tx2"/>
                </a:solidFill>
              </a:rPr>
              <a:t>Round-robin distributed</a:t>
            </a:r>
          </a:p>
          <a:p>
            <a:pPr lvl="1">
              <a:spcAft>
                <a:spcPts val="1200"/>
              </a:spcAft>
            </a:pPr>
            <a:r>
              <a:rPr lang="en-US" sz="1961"/>
              <a:t>Distributes table rows evenly across all distributions at random.</a:t>
            </a:r>
          </a:p>
          <a:p>
            <a:r>
              <a:rPr lang="en-US" sz="2353">
                <a:solidFill>
                  <a:schemeClr val="tx2"/>
                </a:solidFill>
              </a:rPr>
              <a:t>Hash distributed</a:t>
            </a:r>
          </a:p>
          <a:p>
            <a:pPr lvl="1">
              <a:spcAft>
                <a:spcPts val="1200"/>
              </a:spcAft>
            </a:pPr>
            <a:r>
              <a:rPr lang="en-US" sz="1961"/>
              <a:t>Distributes table rows across the Compute nodes by using a deterministic hash function to assign each row to one distribution.</a:t>
            </a:r>
          </a:p>
          <a:p>
            <a:r>
              <a:rPr lang="en-US" sz="2353">
                <a:solidFill>
                  <a:schemeClr val="tx2"/>
                </a:solidFill>
              </a:rPr>
              <a:t>Replicated</a:t>
            </a:r>
          </a:p>
          <a:p>
            <a:pPr lvl="1"/>
            <a:r>
              <a:rPr lang="en-US" sz="1961"/>
              <a:t>Full copy of table accessible on each Compute node.</a:t>
            </a:r>
          </a:p>
        </p:txBody>
      </p:sp>
      <p:sp>
        <p:nvSpPr>
          <p:cNvPr id="5" name="Title 4">
            <a:extLst>
              <a:ext uri="{FF2B5EF4-FFF2-40B4-BE49-F238E27FC236}">
                <a16:creationId xmlns:a16="http://schemas.microsoft.com/office/drawing/2014/main" id="{5C8C84EB-6D81-4D1B-A92F-1B2D726BC33B}"/>
              </a:ext>
            </a:extLst>
          </p:cNvPr>
          <p:cNvSpPr>
            <a:spLocks noGrp="1"/>
          </p:cNvSpPr>
          <p:nvPr>
            <p:ph type="title"/>
          </p:nvPr>
        </p:nvSpPr>
        <p:spPr/>
        <p:txBody>
          <a:bodyPr/>
          <a:lstStyle/>
          <a:p>
            <a:r>
              <a:rPr lang="en-US"/>
              <a:t>Tables – Distributions</a:t>
            </a:r>
          </a:p>
        </p:txBody>
      </p:sp>
    </p:spTree>
    <p:extLst>
      <p:ext uri="{BB962C8B-B14F-4D97-AF65-F5344CB8AC3E}">
        <p14:creationId xmlns:p14="http://schemas.microsoft.com/office/powerpoint/2010/main" val="210742475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CD9E5DC5-5989-45A6-A426-4A38DF7C661D}">
  <ds:schemaRefs>
    <ds:schemaRef ds:uri="http://purl.org/dc/terms/"/>
    <ds:schemaRef ds:uri="dba1f193-0e30-4fc9-87d8-4653d789ea3e"/>
    <ds:schemaRef ds:uri="http://purl.org/dc/dcmitype/"/>
    <ds:schemaRef ds:uri="http://schemas.microsoft.com/office/2006/documentManagement/types"/>
    <ds:schemaRef ds:uri="http://purl.org/dc/elements/1.1/"/>
    <ds:schemaRef ds:uri="http://schemas.microsoft.com/office/2006/metadata/properties"/>
    <ds:schemaRef ds:uri="7a42ea66-c3dc-4710-b631-02025482a5dd"/>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1054</TotalTime>
  <Words>9032</Words>
  <Application>Microsoft Office PowerPoint</Application>
  <PresentationFormat>Widescreen</PresentationFormat>
  <Paragraphs>1661</Paragraphs>
  <Slides>76</Slides>
  <Notes>50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76</vt:i4>
      </vt:variant>
    </vt:vector>
  </HeadingPairs>
  <TitlesOfParts>
    <vt:vector size="87" baseType="lpstr">
      <vt:lpstr>Arial</vt:lpstr>
      <vt:lpstr>Arial Nova</vt:lpstr>
      <vt:lpstr>Calibri</vt:lpstr>
      <vt:lpstr>Consolas</vt:lpstr>
      <vt:lpstr>Segoe UI</vt:lpstr>
      <vt:lpstr>Segoe UI Semibold</vt:lpstr>
      <vt:lpstr>Segoe UI Semilight</vt:lpstr>
      <vt:lpstr>Wingdings</vt:lpstr>
      <vt:lpstr>Analytics Surge</vt:lpstr>
      <vt:lpstr>2_Microsoft Generic 2019</vt:lpstr>
      <vt:lpstr>Analytics Surge</vt:lpstr>
      <vt:lpstr>Welcome to Technical Bootcamp: Day 2</vt:lpstr>
      <vt:lpstr>PowerPoint Presentation</vt:lpstr>
      <vt:lpstr>DW Optimization</vt:lpstr>
      <vt:lpstr>Agenda</vt:lpstr>
      <vt:lpstr>Azure Synapse Analytics </vt:lpstr>
      <vt:lpstr>Comprehensive SQL functionality</vt:lpstr>
      <vt:lpstr>Question…</vt:lpstr>
      <vt:lpstr>Table design</vt:lpstr>
      <vt:lpstr>Tables – Distributions</vt:lpstr>
      <vt:lpstr>Tables – Partitions</vt:lpstr>
      <vt:lpstr>Tables – Distributions &amp; Partitions</vt:lpstr>
      <vt:lpstr>Common table distribution methods</vt:lpstr>
      <vt:lpstr>Question…</vt:lpstr>
      <vt:lpstr>SQL Capabilities</vt:lpstr>
      <vt:lpstr>Windowing functions</vt:lpstr>
      <vt:lpstr>Windowing Functions (continued)</vt:lpstr>
      <vt:lpstr>Windowing Functions (continued)</vt:lpstr>
      <vt:lpstr>Approximate execution</vt:lpstr>
      <vt:lpstr>Approximate execution</vt:lpstr>
      <vt:lpstr>Group by options     </vt:lpstr>
      <vt:lpstr>Snapshot isolation        </vt:lpstr>
      <vt:lpstr>JSON data support – insert JSON data</vt:lpstr>
      <vt:lpstr>JSON data support – read JSON data</vt:lpstr>
      <vt:lpstr>JSON data support – modify and operate on JSON data</vt:lpstr>
      <vt:lpstr>Stored Procedures</vt:lpstr>
      <vt:lpstr>Pop Quiz </vt:lpstr>
      <vt:lpstr>Pop Quiz </vt:lpstr>
      <vt:lpstr>SQL Recap</vt:lpstr>
      <vt:lpstr>Performance Patterns</vt:lpstr>
      <vt:lpstr>Distributed table design recommendations</vt:lpstr>
      <vt:lpstr>Automatic statistics management</vt:lpstr>
      <vt:lpstr>Performance Anti-Patterns</vt:lpstr>
      <vt:lpstr>Too many partitions</vt:lpstr>
      <vt:lpstr>Views on Views</vt:lpstr>
      <vt:lpstr>PowerPoint Presentation</vt:lpstr>
      <vt:lpstr>PowerPoint Presentation</vt:lpstr>
      <vt:lpstr>Hands-On Build Activity:  Data Warehouse Optimization Part 1</vt:lpstr>
      <vt:lpstr>Lab: individual lab exercise</vt:lpstr>
      <vt:lpstr>Objective: As a result of attending this, attendees will better be able to implement optimization strategizes for the data warehouse using SQL based approached in Azure Synapse Analytics.   </vt:lpstr>
      <vt:lpstr>Activity: group-based lab exercise</vt:lpstr>
      <vt:lpstr>DW Optimization Part 2</vt:lpstr>
      <vt:lpstr>Question…</vt:lpstr>
      <vt:lpstr>Agenda</vt:lpstr>
      <vt:lpstr>Performance Patterns</vt:lpstr>
      <vt:lpstr>Result set caching motivated</vt:lpstr>
      <vt:lpstr>Result-set caching</vt:lpstr>
      <vt:lpstr>Result-set caching flow</vt:lpstr>
      <vt:lpstr>Materialized views</vt:lpstr>
      <vt:lpstr>Materialized views - example</vt:lpstr>
      <vt:lpstr>Materialized views - example</vt:lpstr>
      <vt:lpstr>Indexed (materialized) views - example</vt:lpstr>
      <vt:lpstr>Materialized views- Recommendations</vt:lpstr>
      <vt:lpstr>Materialized Views</vt:lpstr>
      <vt:lpstr>Index design</vt:lpstr>
      <vt:lpstr>Tables – Indexes</vt:lpstr>
      <vt:lpstr>SQL Analytics Columnstore Tables </vt:lpstr>
      <vt:lpstr>Ordered Clustered Columnstore Indexes</vt:lpstr>
      <vt:lpstr>Choosing the right index</vt:lpstr>
      <vt:lpstr>Ordered CCI</vt:lpstr>
      <vt:lpstr>Performance Anti-Patterns</vt:lpstr>
      <vt:lpstr>Too many indexes</vt:lpstr>
      <vt:lpstr>Pop Quiz</vt:lpstr>
      <vt:lpstr>Pop Quiz</vt:lpstr>
      <vt:lpstr>PowerPoint Presentation</vt:lpstr>
      <vt:lpstr>PowerPoint Presentation</vt:lpstr>
      <vt:lpstr>PowerPoint Presentation</vt:lpstr>
      <vt:lpstr>Hands-On Build Activity:  Data Warehouse Optimization Part 2</vt:lpstr>
      <vt:lpstr>Lab: individual lab exercise</vt:lpstr>
      <vt:lpstr>PowerPoint Presentation</vt:lpstr>
      <vt:lpstr>Breakout Activity: Security</vt:lpstr>
      <vt:lpstr>Activity: group-based whiteboard exercise</vt:lpstr>
      <vt:lpstr>Hands-On Build Activity:  Security</vt:lpstr>
      <vt:lpstr>Lab: individual lab exercise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Zoiner Tejada</cp:lastModifiedBy>
  <cp:revision>45</cp:revision>
  <dcterms:created xsi:type="dcterms:W3CDTF">2020-05-01T23:34:12Z</dcterms:created>
  <dcterms:modified xsi:type="dcterms:W3CDTF">2020-05-05T22:08:52Z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